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Berkshire Swash"/>
      <p:regular r:id="rId28"/>
    </p:embeddedFont>
    <p:embeddedFont>
      <p:font typeface="Fira Sans SemiBold"/>
      <p:regular r:id="rId29"/>
      <p:bold r:id="rId30"/>
      <p:italic r:id="rId31"/>
      <p:boldItalic r:id="rId32"/>
    </p:embeddedFont>
    <p:embeddedFont>
      <p:font typeface="Fira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ichel Per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BerkshireSwash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FiraSansSemiBold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FiraSansSemiBold-italic.fntdata"/><Relationship Id="rId30" Type="http://schemas.openxmlformats.org/officeDocument/2006/relationships/font" Target="fonts/FiraSansSemiBold-bold.fntdata"/><Relationship Id="rId11" Type="http://schemas.openxmlformats.org/officeDocument/2006/relationships/slide" Target="slides/slide4.xml"/><Relationship Id="rId33" Type="http://schemas.openxmlformats.org/officeDocument/2006/relationships/font" Target="fonts/FiraSans-regular.fntdata"/><Relationship Id="rId10" Type="http://schemas.openxmlformats.org/officeDocument/2006/relationships/slide" Target="slides/slide3.xml"/><Relationship Id="rId32" Type="http://schemas.openxmlformats.org/officeDocument/2006/relationships/font" Target="fonts/FiraSansSemiBold-boldItalic.fntdata"/><Relationship Id="rId13" Type="http://schemas.openxmlformats.org/officeDocument/2006/relationships/slide" Target="slides/slide6.xml"/><Relationship Id="rId35" Type="http://schemas.openxmlformats.org/officeDocument/2006/relationships/font" Target="fonts/FiraSans-italic.fntdata"/><Relationship Id="rId12" Type="http://schemas.openxmlformats.org/officeDocument/2006/relationships/slide" Target="slides/slide5.xml"/><Relationship Id="rId34" Type="http://schemas.openxmlformats.org/officeDocument/2006/relationships/font" Target="fonts/Fira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Fira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2-18T18:29:17.626">
    <p:pos x="6000" y="0"/>
    <p:text>Le slide est trop chargé 
pas lisible  il faut en faire 3 je pense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e05c5fb93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poule qui chante a décidé de déployer ses ailes comme l’indique l’image afin de rayonner à l’international. Le but de l’étude de marché est de l’aider à prendre son envole pour qu’elle puisse atteindre ses objectifs de croissance.</a:t>
            </a:r>
            <a:endParaRPr/>
          </a:p>
        </p:txBody>
      </p:sp>
      <p:sp>
        <p:nvSpPr>
          <p:cNvPr id="127" name="Google Shape;127;g26e05c5fb93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6db7a2410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 cours de cette présentation nous allons voir les différents ingrédients qui ont contribués à nos préconisations.</a:t>
            </a:r>
            <a:endParaRPr/>
          </a:p>
        </p:txBody>
      </p:sp>
      <p:sp>
        <p:nvSpPr>
          <p:cNvPr id="287" name="Google Shape;287;g2a6db7a2410_0_5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7a6af06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a7a6af060f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7f0aa47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a7f0aa47f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8cffe1c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a8cffe1c4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7f0aa47f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a7f0aa47fc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7a6af060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 cours de cette présentation nous allons voir les différents ingrédients qui ont contribués à nos préconisations.</a:t>
            </a:r>
            <a:endParaRPr/>
          </a:p>
        </p:txBody>
      </p:sp>
      <p:sp>
        <p:nvSpPr>
          <p:cNvPr id="356" name="Google Shape;356;g2a7a6af060f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7a6af060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a7a6af060f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7a6af060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a7a6af060f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7a6af060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a7a6af060f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e05c5fb93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6e05c5fb93_2_1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e05c5fb93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un objectif </a:t>
            </a:r>
            <a:r>
              <a:rPr lang="en"/>
              <a:t>ambitieux ! Mais par ou commencer le monde est si vaste, les opportunités sont infinies et les concurrents si nombreux. L’étude permettra à la poule qui chante de choisir un point de chute.</a:t>
            </a:r>
            <a:endParaRPr/>
          </a:p>
        </p:txBody>
      </p:sp>
      <p:sp>
        <p:nvSpPr>
          <p:cNvPr id="148" name="Google Shape;148;g26e05c5fb93_2_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e05c5fb93_2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belles opportunités sont devant la poule qui chante et il reste encore de beau jour. </a:t>
            </a:r>
            <a:r>
              <a:rPr lang="en"/>
              <a:t>Je vous remercie de votre attention et je souhaite à la poule qui chante une belle aventure vers ces pays.</a:t>
            </a:r>
            <a:endParaRPr/>
          </a:p>
        </p:txBody>
      </p:sp>
      <p:sp>
        <p:nvSpPr>
          <p:cNvPr id="436" name="Google Shape;436;g26e05c5fb93_2_5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e05c5fb93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suis Thomas Herbet, Data anlayst chez La poule qui chante et je suis ravi d’être là pour partager cette présentation avec vous.</a:t>
            </a:r>
            <a:endParaRPr/>
          </a:p>
        </p:txBody>
      </p:sp>
      <p:sp>
        <p:nvSpPr>
          <p:cNvPr id="159" name="Google Shape;159;g26e05c5fb93_2_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e05c5fb93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 cours de cette présentation nous allons voir les différents ingrédients qui ont contribués à nos préconisations.</a:t>
            </a:r>
            <a:endParaRPr/>
          </a:p>
        </p:txBody>
      </p:sp>
      <p:sp>
        <p:nvSpPr>
          <p:cNvPr id="174" name="Google Shape;174;g26e05c5fb93_2_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e05c5fb93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6e05c5fb93_2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e05c5fb93_2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6e05c5fb93_2_3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6db7a2410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 cours de cette présentation nous allons voir les différents ingrédients qui ont contribués à nos préconisations.</a:t>
            </a:r>
            <a:endParaRPr/>
          </a:p>
        </p:txBody>
      </p:sp>
      <p:sp>
        <p:nvSpPr>
          <p:cNvPr id="259" name="Google Shape;259;g2a6db7a2410_0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6db7a2410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a6db7a2410_0_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6db7a241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a6db7a2410_0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0" Type="http://schemas.openxmlformats.org/officeDocument/2006/relationships/image" Target="../media/image22.png"/><Relationship Id="rId9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Relationship Id="rId4" Type="http://schemas.openxmlformats.org/officeDocument/2006/relationships/image" Target="../media/image31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10" Type="http://schemas.openxmlformats.org/officeDocument/2006/relationships/image" Target="../media/image43.png"/><Relationship Id="rId9" Type="http://schemas.openxmlformats.org/officeDocument/2006/relationships/image" Target="../media/image39.png"/><Relationship Id="rId5" Type="http://schemas.openxmlformats.org/officeDocument/2006/relationships/image" Target="../media/image10.png"/><Relationship Id="rId6" Type="http://schemas.openxmlformats.org/officeDocument/2006/relationships/image" Target="../media/image40.png"/><Relationship Id="rId7" Type="http://schemas.openxmlformats.org/officeDocument/2006/relationships/image" Target="../media/image18.png"/><Relationship Id="rId8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0" Type="http://schemas.openxmlformats.org/officeDocument/2006/relationships/image" Target="../media/image22.png"/><Relationship Id="rId9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-8087853">
            <a:off x="8387855" y="-181117"/>
            <a:ext cx="808750" cy="1325819"/>
          </a:xfrm>
          <a:custGeom>
            <a:rect b="b" l="l" r="r" t="t"/>
            <a:pathLst>
              <a:path extrusionOk="0" h="2650147" w="1616590">
                <a:moveTo>
                  <a:pt x="0" y="0"/>
                </a:moveTo>
                <a:lnTo>
                  <a:pt x="1616590" y="0"/>
                </a:lnTo>
                <a:lnTo>
                  <a:pt x="1616590" y="2650147"/>
                </a:lnTo>
                <a:lnTo>
                  <a:pt x="0" y="2650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520950" y="738757"/>
            <a:ext cx="8102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E</a:t>
            </a:r>
            <a:r>
              <a:rPr lang="en" sz="44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tude de marché avec Python</a:t>
            </a:r>
            <a:endParaRPr sz="4400">
              <a:solidFill>
                <a:srgbClr val="FC1C1C"/>
              </a:solidFill>
              <a:latin typeface="Berkshire Swash"/>
              <a:ea typeface="Berkshire Swash"/>
              <a:cs typeface="Berkshire Swash"/>
              <a:sym typeface="Berkshire Swash"/>
            </a:endParaRPr>
          </a:p>
        </p:txBody>
      </p:sp>
      <p:sp>
        <p:nvSpPr>
          <p:cNvPr id="131" name="Google Shape;131;p25"/>
          <p:cNvSpPr/>
          <p:nvPr/>
        </p:nvSpPr>
        <p:spPr>
          <a:xfrm rot="2966188">
            <a:off x="-151560" y="147547"/>
            <a:ext cx="814363" cy="944310"/>
          </a:xfrm>
          <a:custGeom>
            <a:rect b="b" l="l" r="r" t="t"/>
            <a:pathLst>
              <a:path extrusionOk="0" h="2315451" w="1979710">
                <a:moveTo>
                  <a:pt x="0" y="0"/>
                </a:moveTo>
                <a:lnTo>
                  <a:pt x="1979710" y="0"/>
                </a:lnTo>
                <a:lnTo>
                  <a:pt x="1979710" y="2315451"/>
                </a:lnTo>
                <a:lnTo>
                  <a:pt x="0" y="231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 rot="-5451562">
            <a:off x="8033608" y="-201809"/>
            <a:ext cx="646168" cy="1312017"/>
          </a:xfrm>
          <a:custGeom>
            <a:rect b="b" l="l" r="r" t="t"/>
            <a:pathLst>
              <a:path extrusionOk="0" h="2623738" w="1292191">
                <a:moveTo>
                  <a:pt x="0" y="0"/>
                </a:moveTo>
                <a:lnTo>
                  <a:pt x="1292191" y="0"/>
                </a:lnTo>
                <a:lnTo>
                  <a:pt x="1292191" y="2623738"/>
                </a:lnTo>
                <a:lnTo>
                  <a:pt x="0" y="2623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3" name="Google Shape;133;p25"/>
          <p:cNvGrpSpPr/>
          <p:nvPr/>
        </p:nvGrpSpPr>
        <p:grpSpPr>
          <a:xfrm>
            <a:off x="2942025" y="290125"/>
            <a:ext cx="3334139" cy="1633418"/>
            <a:chOff x="-6538816" y="-241102"/>
            <a:chExt cx="18179603" cy="4355781"/>
          </a:xfrm>
        </p:grpSpPr>
        <p:grpSp>
          <p:nvGrpSpPr>
            <p:cNvPr id="134" name="Google Shape;134;p25"/>
            <p:cNvGrpSpPr/>
            <p:nvPr/>
          </p:nvGrpSpPr>
          <p:grpSpPr>
            <a:xfrm>
              <a:off x="-6538816" y="-241102"/>
              <a:ext cx="18179603" cy="4355781"/>
              <a:chOff x="-1291618" y="-47625"/>
              <a:chExt cx="3591032" cy="860400"/>
            </a:xfrm>
          </p:grpSpPr>
          <p:sp>
            <p:nvSpPr>
              <p:cNvPr id="135" name="Google Shape;135;p25"/>
              <p:cNvSpPr/>
              <p:nvPr/>
            </p:nvSpPr>
            <p:spPr>
              <a:xfrm>
                <a:off x="-1291618" y="-1"/>
                <a:ext cx="3591032" cy="151616"/>
              </a:xfrm>
              <a:custGeom>
                <a:rect b="b" l="l" r="r" t="t"/>
                <a:pathLst>
                  <a:path extrusionOk="0" h="151616" w="1307018">
                    <a:moveTo>
                      <a:pt x="75808" y="0"/>
                    </a:moveTo>
                    <a:lnTo>
                      <a:pt x="1231210" y="0"/>
                    </a:lnTo>
                    <a:cubicBezTo>
                      <a:pt x="1251316" y="0"/>
                      <a:pt x="1270598" y="7987"/>
                      <a:pt x="1284815" y="22204"/>
                    </a:cubicBezTo>
                    <a:cubicBezTo>
                      <a:pt x="1299031" y="36420"/>
                      <a:pt x="1307018" y="55703"/>
                      <a:pt x="1307018" y="75808"/>
                    </a:cubicBezTo>
                    <a:lnTo>
                      <a:pt x="1307018" y="75808"/>
                    </a:lnTo>
                    <a:cubicBezTo>
                      <a:pt x="1307018" y="95914"/>
                      <a:pt x="1299031" y="115196"/>
                      <a:pt x="1284815" y="129413"/>
                    </a:cubicBezTo>
                    <a:cubicBezTo>
                      <a:pt x="1270598" y="143629"/>
                      <a:pt x="1251316" y="151616"/>
                      <a:pt x="1231210" y="151616"/>
                    </a:cubicBezTo>
                    <a:lnTo>
                      <a:pt x="75808" y="151616"/>
                    </a:lnTo>
                    <a:cubicBezTo>
                      <a:pt x="55703" y="151616"/>
                      <a:pt x="36420" y="143629"/>
                      <a:pt x="22204" y="129413"/>
                    </a:cubicBezTo>
                    <a:cubicBezTo>
                      <a:pt x="7987" y="115196"/>
                      <a:pt x="0" y="95914"/>
                      <a:pt x="0" y="75808"/>
                    </a:cubicBezTo>
                    <a:lnTo>
                      <a:pt x="0" y="75808"/>
                    </a:lnTo>
                    <a:cubicBezTo>
                      <a:pt x="0" y="55703"/>
                      <a:pt x="7987" y="36420"/>
                      <a:pt x="22204" y="22204"/>
                    </a:cubicBezTo>
                    <a:cubicBezTo>
                      <a:pt x="36420" y="7987"/>
                      <a:pt x="55703" y="0"/>
                      <a:pt x="75808" y="0"/>
                    </a:cubicBezTo>
                    <a:close/>
                  </a:path>
                </a:pathLst>
              </a:custGeom>
              <a:solidFill>
                <a:srgbClr val="EBC49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5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" name="Google Shape;137;p25"/>
            <p:cNvSpPr txBox="1"/>
            <p:nvPr/>
          </p:nvSpPr>
          <p:spPr>
            <a:xfrm>
              <a:off x="-6349952" y="7127"/>
              <a:ext cx="178287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Fira Sans"/>
                  <a:ea typeface="Fira Sans"/>
                  <a:cs typeface="Fira Sans"/>
                  <a:sym typeface="Fira Sans"/>
                </a:rPr>
                <a:t>Herbet_Thomas_P9_122023</a:t>
              </a:r>
              <a:endParaRPr sz="500"/>
            </a:p>
          </p:txBody>
        </p:sp>
      </p:grpSp>
      <p:sp>
        <p:nvSpPr>
          <p:cNvPr id="138" name="Google Shape;138;p25"/>
          <p:cNvSpPr/>
          <p:nvPr/>
        </p:nvSpPr>
        <p:spPr>
          <a:xfrm rot="-413032">
            <a:off x="1110995" y="2751304"/>
            <a:ext cx="655393" cy="720932"/>
          </a:xfrm>
          <a:custGeom>
            <a:rect b="b" l="l" r="r" t="t"/>
            <a:pathLst>
              <a:path extrusionOk="0" h="1441864" w="1310786">
                <a:moveTo>
                  <a:pt x="0" y="0"/>
                </a:moveTo>
                <a:lnTo>
                  <a:pt x="1310785" y="0"/>
                </a:lnTo>
                <a:lnTo>
                  <a:pt x="1310785" y="1441864"/>
                </a:lnTo>
                <a:lnTo>
                  <a:pt x="0" y="1441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25"/>
          <p:cNvSpPr/>
          <p:nvPr/>
        </p:nvSpPr>
        <p:spPr>
          <a:xfrm rot="551995">
            <a:off x="7002072" y="3412305"/>
            <a:ext cx="859317" cy="864722"/>
          </a:xfrm>
          <a:custGeom>
            <a:rect b="b" l="l" r="r" t="t"/>
            <a:pathLst>
              <a:path extrusionOk="0" h="1729444" w="1718635">
                <a:moveTo>
                  <a:pt x="0" y="0"/>
                </a:moveTo>
                <a:lnTo>
                  <a:pt x="1718635" y="0"/>
                </a:lnTo>
                <a:lnTo>
                  <a:pt x="1718635" y="1729444"/>
                </a:lnTo>
                <a:lnTo>
                  <a:pt x="0" y="1729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5"/>
          <p:cNvSpPr/>
          <p:nvPr/>
        </p:nvSpPr>
        <p:spPr>
          <a:xfrm rot="-6390156">
            <a:off x="7159135" y="2550675"/>
            <a:ext cx="662767" cy="610575"/>
          </a:xfrm>
          <a:custGeom>
            <a:rect b="b" l="l" r="r" t="t"/>
            <a:pathLst>
              <a:path extrusionOk="0" h="1221149" w="1325535">
                <a:moveTo>
                  <a:pt x="0" y="0"/>
                </a:moveTo>
                <a:lnTo>
                  <a:pt x="1325536" y="0"/>
                </a:lnTo>
                <a:lnTo>
                  <a:pt x="1325536" y="1221150"/>
                </a:lnTo>
                <a:lnTo>
                  <a:pt x="0" y="1221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9">
            <a:alphaModFix/>
          </a:blip>
          <a:srcRect b="20449" l="0" r="0" t="-20450"/>
          <a:stretch/>
        </p:blipFill>
        <p:spPr>
          <a:xfrm>
            <a:off x="520950" y="1235825"/>
            <a:ext cx="7439025" cy="303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5"/>
          <p:cNvGrpSpPr/>
          <p:nvPr/>
        </p:nvGrpSpPr>
        <p:grpSpPr>
          <a:xfrm>
            <a:off x="8402125" y="4340150"/>
            <a:ext cx="480013" cy="422350"/>
            <a:chOff x="8402125" y="4340150"/>
            <a:chExt cx="480013" cy="422350"/>
          </a:xfrm>
        </p:grpSpPr>
        <p:pic>
          <p:nvPicPr>
            <p:cNvPr id="144" name="Google Shape;144;p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402125" y="4340150"/>
              <a:ext cx="422350" cy="42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5"/>
            <p:cNvSpPr txBox="1"/>
            <p:nvPr/>
          </p:nvSpPr>
          <p:spPr>
            <a:xfrm>
              <a:off x="8551538" y="4414413"/>
              <a:ext cx="33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01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/>
          <p:nvPr/>
        </p:nvSpPr>
        <p:spPr>
          <a:xfrm>
            <a:off x="818625" y="2709400"/>
            <a:ext cx="7620900" cy="5624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3194750" y="1132850"/>
            <a:ext cx="3054300" cy="1402500"/>
          </a:xfrm>
          <a:prstGeom prst="wedgeRoundRectCallout">
            <a:avLst>
              <a:gd fmla="val -60798" name="adj1"/>
              <a:gd fmla="val 6254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E4D2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Voyons le notebook !</a:t>
            </a:r>
            <a:endParaRPr sz="100">
              <a:solidFill>
                <a:srgbClr val="FC1C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4"/>
          <p:cNvPicPr preferRelativeResize="0"/>
          <p:nvPr/>
        </p:nvPicPr>
        <p:blipFill rotWithShape="1">
          <a:blip r:embed="rId3">
            <a:alphaModFix/>
          </a:blip>
          <a:srcRect b="41444" l="40920" r="40470" t="10918"/>
          <a:stretch/>
        </p:blipFill>
        <p:spPr>
          <a:xfrm flipH="1" rot="-1778619">
            <a:off x="1451487" y="2172600"/>
            <a:ext cx="1253024" cy="14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/>
          <p:nvPr/>
        </p:nvSpPr>
        <p:spPr>
          <a:xfrm>
            <a:off x="3740550" y="-637500"/>
            <a:ext cx="1805100" cy="1195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4">
            <a:alphaModFix/>
          </a:blip>
          <a:srcRect b="0" l="0" r="82089" t="0"/>
          <a:stretch/>
        </p:blipFill>
        <p:spPr>
          <a:xfrm>
            <a:off x="0" y="0"/>
            <a:ext cx="16377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4">
            <a:alphaModFix/>
          </a:blip>
          <a:srcRect b="0" l="82089" r="0" t="0"/>
          <a:stretch/>
        </p:blipFill>
        <p:spPr>
          <a:xfrm>
            <a:off x="7506275" y="0"/>
            <a:ext cx="163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/>
        </p:nvSpPr>
        <p:spPr>
          <a:xfrm>
            <a:off x="152392" y="-72080"/>
            <a:ext cx="108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FCB21E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</a:t>
            </a:r>
            <a:r>
              <a:rPr lang="en" sz="6000">
                <a:solidFill>
                  <a:srgbClr val="FCB21E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3</a:t>
            </a:r>
            <a:endParaRPr sz="700"/>
          </a:p>
        </p:txBody>
      </p:sp>
      <p:sp>
        <p:nvSpPr>
          <p:cNvPr id="296" name="Google Shape;296;p34"/>
          <p:cNvSpPr txBox="1"/>
          <p:nvPr/>
        </p:nvSpPr>
        <p:spPr>
          <a:xfrm>
            <a:off x="1297360" y="7205"/>
            <a:ext cx="654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K-means</a:t>
            </a:r>
            <a:endParaRPr sz="100">
              <a:solidFill>
                <a:srgbClr val="7D6320"/>
              </a:solidFill>
            </a:endParaRPr>
          </a:p>
        </p:txBody>
      </p:sp>
      <p:pic>
        <p:nvPicPr>
          <p:cNvPr id="297" name="Google Shape;297;p34"/>
          <p:cNvPicPr preferRelativeResize="0"/>
          <p:nvPr/>
        </p:nvPicPr>
        <p:blipFill rotWithShape="1">
          <a:blip r:embed="rId3">
            <a:alphaModFix/>
          </a:blip>
          <a:srcRect b="41444" l="40920" r="40470" t="10918"/>
          <a:stretch/>
        </p:blipFill>
        <p:spPr>
          <a:xfrm>
            <a:off x="8095850" y="3668650"/>
            <a:ext cx="530699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8265750" y="3932750"/>
            <a:ext cx="25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8DCBF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10</a:t>
            </a:r>
            <a:endParaRPr sz="100">
              <a:solidFill>
                <a:srgbClr val="E8DCB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65565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/>
          <p:nvPr/>
        </p:nvSpPr>
        <p:spPr>
          <a:xfrm>
            <a:off x="3835075" y="4008950"/>
            <a:ext cx="207600" cy="498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D63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5" name="Google Shape;305;p35"/>
          <p:cNvGrpSpPr/>
          <p:nvPr/>
        </p:nvGrpSpPr>
        <p:grpSpPr>
          <a:xfrm>
            <a:off x="8095850" y="3668650"/>
            <a:ext cx="530699" cy="599150"/>
            <a:chOff x="8095850" y="3668650"/>
            <a:chExt cx="530699" cy="599150"/>
          </a:xfrm>
        </p:grpSpPr>
        <p:pic>
          <p:nvPicPr>
            <p:cNvPr id="306" name="Google Shape;306;p35"/>
            <p:cNvPicPr preferRelativeResize="0"/>
            <p:nvPr/>
          </p:nvPicPr>
          <p:blipFill rotWithShape="1">
            <a:blip r:embed="rId4">
              <a:alphaModFix/>
            </a:blip>
            <a:srcRect b="41444" l="40920" r="40470" t="10918"/>
            <a:stretch/>
          </p:blipFill>
          <p:spPr>
            <a:xfrm>
              <a:off x="8095850" y="3668650"/>
              <a:ext cx="530699" cy="59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35"/>
            <p:cNvSpPr txBox="1"/>
            <p:nvPr/>
          </p:nvSpPr>
          <p:spPr>
            <a:xfrm>
              <a:off x="8265750" y="3932750"/>
              <a:ext cx="25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11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49808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6"/>
          <p:cNvGrpSpPr/>
          <p:nvPr/>
        </p:nvGrpSpPr>
        <p:grpSpPr>
          <a:xfrm>
            <a:off x="8095850" y="3668650"/>
            <a:ext cx="530699" cy="599150"/>
            <a:chOff x="8095850" y="3668650"/>
            <a:chExt cx="530699" cy="599150"/>
          </a:xfrm>
        </p:grpSpPr>
        <p:pic>
          <p:nvPicPr>
            <p:cNvPr id="314" name="Google Shape;314;p36"/>
            <p:cNvPicPr preferRelativeResize="0"/>
            <p:nvPr/>
          </p:nvPicPr>
          <p:blipFill rotWithShape="1">
            <a:blip r:embed="rId5">
              <a:alphaModFix/>
            </a:blip>
            <a:srcRect b="41444" l="40920" r="40470" t="10918"/>
            <a:stretch/>
          </p:blipFill>
          <p:spPr>
            <a:xfrm>
              <a:off x="8095850" y="3668650"/>
              <a:ext cx="530699" cy="59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36"/>
            <p:cNvSpPr txBox="1"/>
            <p:nvPr/>
          </p:nvSpPr>
          <p:spPr>
            <a:xfrm>
              <a:off x="8265750" y="3932750"/>
              <a:ext cx="25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12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9808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37"/>
          <p:cNvGrpSpPr/>
          <p:nvPr/>
        </p:nvGrpSpPr>
        <p:grpSpPr>
          <a:xfrm>
            <a:off x="8095850" y="3668650"/>
            <a:ext cx="530699" cy="599150"/>
            <a:chOff x="8095850" y="3668650"/>
            <a:chExt cx="530699" cy="599150"/>
          </a:xfrm>
        </p:grpSpPr>
        <p:pic>
          <p:nvPicPr>
            <p:cNvPr id="322" name="Google Shape;322;p37"/>
            <p:cNvPicPr preferRelativeResize="0"/>
            <p:nvPr/>
          </p:nvPicPr>
          <p:blipFill rotWithShape="1">
            <a:blip r:embed="rId4">
              <a:alphaModFix/>
            </a:blip>
            <a:srcRect b="41444" l="40920" r="40470" t="10918"/>
            <a:stretch/>
          </p:blipFill>
          <p:spPr>
            <a:xfrm>
              <a:off x="8095850" y="3668650"/>
              <a:ext cx="530699" cy="59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37"/>
            <p:cNvSpPr txBox="1"/>
            <p:nvPr/>
          </p:nvSpPr>
          <p:spPr>
            <a:xfrm>
              <a:off x="8265750" y="3932750"/>
              <a:ext cx="25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13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/>
          <p:nvPr/>
        </p:nvSpPr>
        <p:spPr>
          <a:xfrm>
            <a:off x="1996800" y="519475"/>
            <a:ext cx="2575200" cy="177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8"/>
          <p:cNvSpPr/>
          <p:nvPr/>
        </p:nvSpPr>
        <p:spPr>
          <a:xfrm>
            <a:off x="1996800" y="2416000"/>
            <a:ext cx="2575200" cy="177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4776925" y="2416000"/>
            <a:ext cx="2575200" cy="177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4776925" y="519475"/>
            <a:ext cx="2575200" cy="177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1996800" y="4361250"/>
            <a:ext cx="5766600" cy="4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8"/>
          <p:cNvSpPr/>
          <p:nvPr/>
        </p:nvSpPr>
        <p:spPr>
          <a:xfrm rot="-5400000">
            <a:off x="-379725" y="2123150"/>
            <a:ext cx="4164900" cy="4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8"/>
          <p:cNvSpPr txBox="1"/>
          <p:nvPr/>
        </p:nvSpPr>
        <p:spPr>
          <a:xfrm rot="-5400000">
            <a:off x="0" y="2222675"/>
            <a:ext cx="23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Conso</a:t>
            </a:r>
            <a:r>
              <a:rPr lang="en" sz="16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 / Import° de poulet</a:t>
            </a:r>
            <a:endParaRPr sz="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8"/>
          <p:cNvSpPr txBox="1"/>
          <p:nvPr/>
        </p:nvSpPr>
        <p:spPr>
          <a:xfrm>
            <a:off x="3352800" y="4661075"/>
            <a:ext cx="23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Export° / Prod° de poulet</a:t>
            </a:r>
            <a:endParaRPr sz="1600">
              <a:solidFill>
                <a:srgbClr val="FC1C1C"/>
              </a:solidFill>
              <a:latin typeface="Berkshire Swash"/>
              <a:ea typeface="Berkshire Swash"/>
              <a:cs typeface="Berkshire Swash"/>
              <a:sym typeface="Berkshire Swash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4197400" y="955475"/>
            <a:ext cx="219900" cy="2076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3892600" y="2098475"/>
            <a:ext cx="219900" cy="2076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3664000" y="2098475"/>
            <a:ext cx="219900" cy="2076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5340400" y="1260275"/>
            <a:ext cx="219900" cy="2076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6712000" y="2555675"/>
            <a:ext cx="219900" cy="2076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2063800" y="3470075"/>
            <a:ext cx="219900" cy="2076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2292400" y="3470075"/>
            <a:ext cx="219900" cy="2076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9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3892600" y="3165275"/>
            <a:ext cx="219900" cy="2076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2140000" y="3927275"/>
            <a:ext cx="219900" cy="2076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1994475" y="2672475"/>
            <a:ext cx="374100" cy="3195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12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2451675" y="2291475"/>
            <a:ext cx="374100" cy="3195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2070675" y="2291475"/>
            <a:ext cx="374100" cy="319500"/>
          </a:xfrm>
          <a:prstGeom prst="ellipse">
            <a:avLst/>
          </a:prstGeom>
          <a:solidFill>
            <a:srgbClr val="E77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1190700" y="4626550"/>
            <a:ext cx="80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88888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Faible</a:t>
            </a:r>
            <a:endParaRPr sz="1600">
              <a:solidFill>
                <a:srgbClr val="888888"/>
              </a:solidFill>
              <a:latin typeface="Berkshire Swash"/>
              <a:ea typeface="Berkshire Swash"/>
              <a:cs typeface="Berkshire Swash"/>
              <a:sym typeface="Berkshire Swash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7428075" y="4712400"/>
            <a:ext cx="80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88888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Forte</a:t>
            </a:r>
            <a:endParaRPr sz="1600">
              <a:solidFill>
                <a:srgbClr val="888888"/>
              </a:solidFill>
              <a:latin typeface="Berkshire Swash"/>
              <a:ea typeface="Berkshire Swash"/>
              <a:cs typeface="Berkshire Swash"/>
              <a:sym typeface="Berkshire Swash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 rot="-5400000">
            <a:off x="874875" y="445200"/>
            <a:ext cx="80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88888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Forte</a:t>
            </a:r>
            <a:endParaRPr sz="1600">
              <a:solidFill>
                <a:srgbClr val="888888"/>
              </a:solidFill>
              <a:latin typeface="Berkshire Swash"/>
              <a:ea typeface="Berkshire Swash"/>
              <a:cs typeface="Berkshire Swash"/>
              <a:sym typeface="Berkshire Swash"/>
            </a:endParaRPr>
          </a:p>
        </p:txBody>
      </p:sp>
      <p:grpSp>
        <p:nvGrpSpPr>
          <p:cNvPr id="351" name="Google Shape;351;p38"/>
          <p:cNvGrpSpPr/>
          <p:nvPr/>
        </p:nvGrpSpPr>
        <p:grpSpPr>
          <a:xfrm>
            <a:off x="8095850" y="3668650"/>
            <a:ext cx="530699" cy="599150"/>
            <a:chOff x="8095850" y="3668650"/>
            <a:chExt cx="530699" cy="599150"/>
          </a:xfrm>
        </p:grpSpPr>
        <p:pic>
          <p:nvPicPr>
            <p:cNvPr id="352" name="Google Shape;352;p38"/>
            <p:cNvPicPr preferRelativeResize="0"/>
            <p:nvPr/>
          </p:nvPicPr>
          <p:blipFill rotWithShape="1">
            <a:blip r:embed="rId3">
              <a:alphaModFix/>
            </a:blip>
            <a:srcRect b="41444" l="40920" r="40470" t="10918"/>
            <a:stretch/>
          </p:blipFill>
          <p:spPr>
            <a:xfrm>
              <a:off x="8095850" y="3668650"/>
              <a:ext cx="530699" cy="59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8"/>
            <p:cNvSpPr txBox="1"/>
            <p:nvPr/>
          </p:nvSpPr>
          <p:spPr>
            <a:xfrm>
              <a:off x="8265750" y="3932750"/>
              <a:ext cx="25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14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/>
          <p:nvPr/>
        </p:nvSpPr>
        <p:spPr>
          <a:xfrm>
            <a:off x="6504600" y="533388"/>
            <a:ext cx="769500" cy="753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818625" y="2709400"/>
            <a:ext cx="7620900" cy="5624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4773625" y="1319700"/>
            <a:ext cx="2952300" cy="1384200"/>
          </a:xfrm>
          <a:prstGeom prst="wedgeRoundRectCallout">
            <a:avLst>
              <a:gd fmla="val -59752" name="adj1"/>
              <a:gd fmla="val 646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E4D2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Voyons le notebook !</a:t>
            </a:r>
            <a:endParaRPr sz="100">
              <a:solidFill>
                <a:srgbClr val="FC1C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39"/>
          <p:cNvPicPr preferRelativeResize="0"/>
          <p:nvPr/>
        </p:nvPicPr>
        <p:blipFill rotWithShape="1">
          <a:blip r:embed="rId3">
            <a:alphaModFix/>
          </a:blip>
          <a:srcRect b="41444" l="40920" r="40470" t="10918"/>
          <a:stretch/>
        </p:blipFill>
        <p:spPr>
          <a:xfrm flipH="1" rot="-277344">
            <a:off x="3311902" y="1493625"/>
            <a:ext cx="1253023" cy="14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4">
            <a:alphaModFix/>
          </a:blip>
          <a:srcRect b="0" l="0" r="82089" t="0"/>
          <a:stretch/>
        </p:blipFill>
        <p:spPr>
          <a:xfrm>
            <a:off x="0" y="0"/>
            <a:ext cx="16377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 rotWithShape="1">
          <a:blip r:embed="rId4">
            <a:alphaModFix/>
          </a:blip>
          <a:srcRect b="0" l="82089" r="0" t="0"/>
          <a:stretch/>
        </p:blipFill>
        <p:spPr>
          <a:xfrm>
            <a:off x="7506275" y="0"/>
            <a:ext cx="163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/>
          <p:nvPr/>
        </p:nvSpPr>
        <p:spPr>
          <a:xfrm>
            <a:off x="152392" y="-72080"/>
            <a:ext cx="108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FCB21E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</a:t>
            </a:r>
            <a:r>
              <a:rPr lang="en" sz="6000">
                <a:solidFill>
                  <a:srgbClr val="FCB21E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4</a:t>
            </a:r>
            <a:endParaRPr sz="700"/>
          </a:p>
        </p:txBody>
      </p:sp>
      <p:sp>
        <p:nvSpPr>
          <p:cNvPr id="365" name="Google Shape;365;p39"/>
          <p:cNvSpPr txBox="1"/>
          <p:nvPr/>
        </p:nvSpPr>
        <p:spPr>
          <a:xfrm>
            <a:off x="1297360" y="7205"/>
            <a:ext cx="654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Analyse en composantes principales</a:t>
            </a:r>
            <a:endParaRPr sz="100">
              <a:solidFill>
                <a:srgbClr val="7D6320"/>
              </a:solidFill>
            </a:endParaRPr>
          </a:p>
        </p:txBody>
      </p:sp>
      <p:grpSp>
        <p:nvGrpSpPr>
          <p:cNvPr id="366" name="Google Shape;366;p39"/>
          <p:cNvGrpSpPr/>
          <p:nvPr/>
        </p:nvGrpSpPr>
        <p:grpSpPr>
          <a:xfrm>
            <a:off x="8095850" y="3668650"/>
            <a:ext cx="530699" cy="599150"/>
            <a:chOff x="8095850" y="3668650"/>
            <a:chExt cx="530699" cy="599150"/>
          </a:xfrm>
        </p:grpSpPr>
        <p:pic>
          <p:nvPicPr>
            <p:cNvPr id="367" name="Google Shape;367;p39"/>
            <p:cNvPicPr preferRelativeResize="0"/>
            <p:nvPr/>
          </p:nvPicPr>
          <p:blipFill rotWithShape="1">
            <a:blip r:embed="rId3">
              <a:alphaModFix/>
            </a:blip>
            <a:srcRect b="41444" l="40920" r="40470" t="10918"/>
            <a:stretch/>
          </p:blipFill>
          <p:spPr>
            <a:xfrm>
              <a:off x="8095850" y="3668650"/>
              <a:ext cx="530699" cy="59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39"/>
            <p:cNvSpPr txBox="1"/>
            <p:nvPr/>
          </p:nvSpPr>
          <p:spPr>
            <a:xfrm>
              <a:off x="8265750" y="3932750"/>
              <a:ext cx="25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15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0" y="0"/>
            <a:ext cx="61058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0"/>
          <p:cNvSpPr/>
          <p:nvPr/>
        </p:nvSpPr>
        <p:spPr>
          <a:xfrm>
            <a:off x="2561150" y="1744600"/>
            <a:ext cx="207600" cy="194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D63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" name="Google Shape;375;p40"/>
          <p:cNvGrpSpPr/>
          <p:nvPr/>
        </p:nvGrpSpPr>
        <p:grpSpPr>
          <a:xfrm>
            <a:off x="8095850" y="3668650"/>
            <a:ext cx="530699" cy="599150"/>
            <a:chOff x="8095850" y="3668650"/>
            <a:chExt cx="530699" cy="599150"/>
          </a:xfrm>
        </p:grpSpPr>
        <p:pic>
          <p:nvPicPr>
            <p:cNvPr id="376" name="Google Shape;376;p40"/>
            <p:cNvPicPr preferRelativeResize="0"/>
            <p:nvPr/>
          </p:nvPicPr>
          <p:blipFill rotWithShape="1">
            <a:blip r:embed="rId4">
              <a:alphaModFix/>
            </a:blip>
            <a:srcRect b="41444" l="40920" r="40470" t="10918"/>
            <a:stretch/>
          </p:blipFill>
          <p:spPr>
            <a:xfrm>
              <a:off x="8095850" y="3668650"/>
              <a:ext cx="530699" cy="59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40"/>
            <p:cNvSpPr txBox="1"/>
            <p:nvPr/>
          </p:nvSpPr>
          <p:spPr>
            <a:xfrm>
              <a:off x="8265750" y="3932750"/>
              <a:ext cx="25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16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" y="-165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1"/>
          <p:cNvSpPr/>
          <p:nvPr/>
        </p:nvSpPr>
        <p:spPr>
          <a:xfrm rot="2271996">
            <a:off x="807683" y="1417972"/>
            <a:ext cx="2155826" cy="535049"/>
          </a:xfrm>
          <a:prstGeom prst="ellipse">
            <a:avLst/>
          </a:prstGeom>
          <a:noFill/>
          <a:ln cap="flat" cmpd="sng" w="9525">
            <a:solidFill>
              <a:srgbClr val="7D6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1"/>
          <p:cNvSpPr/>
          <p:nvPr/>
        </p:nvSpPr>
        <p:spPr>
          <a:xfrm rot="587242">
            <a:off x="921113" y="2235296"/>
            <a:ext cx="1530070" cy="235359"/>
          </a:xfrm>
          <a:prstGeom prst="ellipse">
            <a:avLst/>
          </a:prstGeom>
          <a:noFill/>
          <a:ln cap="flat" cmpd="sng" w="9525">
            <a:solidFill>
              <a:srgbClr val="7D6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1"/>
          <p:cNvSpPr/>
          <p:nvPr/>
        </p:nvSpPr>
        <p:spPr>
          <a:xfrm rot="-236896">
            <a:off x="690275" y="2460508"/>
            <a:ext cx="1917050" cy="217078"/>
          </a:xfrm>
          <a:prstGeom prst="ellipse">
            <a:avLst/>
          </a:prstGeom>
          <a:noFill/>
          <a:ln cap="flat" cmpd="sng" w="9525">
            <a:solidFill>
              <a:srgbClr val="7D6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1"/>
          <p:cNvSpPr/>
          <p:nvPr/>
        </p:nvSpPr>
        <p:spPr>
          <a:xfrm rot="-812678">
            <a:off x="1981060" y="2541354"/>
            <a:ext cx="669932" cy="217130"/>
          </a:xfrm>
          <a:prstGeom prst="ellipse">
            <a:avLst/>
          </a:prstGeom>
          <a:noFill/>
          <a:ln cap="flat" cmpd="sng" w="9525">
            <a:solidFill>
              <a:srgbClr val="7D6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1"/>
          <p:cNvSpPr/>
          <p:nvPr/>
        </p:nvSpPr>
        <p:spPr>
          <a:xfrm rot="-813300">
            <a:off x="2642819" y="2351540"/>
            <a:ext cx="485113" cy="424727"/>
          </a:xfrm>
          <a:prstGeom prst="ellipse">
            <a:avLst/>
          </a:prstGeom>
          <a:noFill/>
          <a:ln cap="flat" cmpd="sng" w="9525">
            <a:solidFill>
              <a:srgbClr val="7D6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8" name="Google Shape;388;p41"/>
          <p:cNvGrpSpPr/>
          <p:nvPr/>
        </p:nvGrpSpPr>
        <p:grpSpPr>
          <a:xfrm>
            <a:off x="8095850" y="3668650"/>
            <a:ext cx="530699" cy="599150"/>
            <a:chOff x="8095850" y="3668650"/>
            <a:chExt cx="530699" cy="599150"/>
          </a:xfrm>
        </p:grpSpPr>
        <p:pic>
          <p:nvPicPr>
            <p:cNvPr id="389" name="Google Shape;389;p41"/>
            <p:cNvPicPr preferRelativeResize="0"/>
            <p:nvPr/>
          </p:nvPicPr>
          <p:blipFill rotWithShape="1">
            <a:blip r:embed="rId4">
              <a:alphaModFix/>
            </a:blip>
            <a:srcRect b="41444" l="40920" r="40470" t="10918"/>
            <a:stretch/>
          </p:blipFill>
          <p:spPr>
            <a:xfrm>
              <a:off x="8095850" y="3668650"/>
              <a:ext cx="530699" cy="59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41"/>
            <p:cNvSpPr txBox="1"/>
            <p:nvPr/>
          </p:nvSpPr>
          <p:spPr>
            <a:xfrm>
              <a:off x="8265750" y="3932750"/>
              <a:ext cx="25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17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0" y="0"/>
            <a:ext cx="71067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 txBox="1"/>
          <p:nvPr/>
        </p:nvSpPr>
        <p:spPr>
          <a:xfrm>
            <a:off x="7696192" y="4120"/>
            <a:ext cx="108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FCB21E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</a:t>
            </a:r>
            <a:r>
              <a:rPr lang="en" sz="6000">
                <a:solidFill>
                  <a:srgbClr val="FCB21E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5</a:t>
            </a:r>
            <a:endParaRPr sz="700"/>
          </a:p>
        </p:txBody>
      </p:sp>
      <p:sp>
        <p:nvSpPr>
          <p:cNvPr id="397" name="Google Shape;397;p42"/>
          <p:cNvSpPr txBox="1"/>
          <p:nvPr/>
        </p:nvSpPr>
        <p:spPr>
          <a:xfrm>
            <a:off x="7211325" y="997800"/>
            <a:ext cx="19557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Analyse </a:t>
            </a:r>
            <a:endParaRPr sz="3200">
              <a:solidFill>
                <a:srgbClr val="7D6320"/>
              </a:solidFill>
              <a:latin typeface="Berkshire Swash"/>
              <a:ea typeface="Berkshire Swash"/>
              <a:cs typeface="Berkshire Swash"/>
              <a:sym typeface="Berkshire Swash"/>
            </a:endParaRPr>
          </a:p>
          <a:p>
            <a:pPr indent="0" lvl="0" marL="0" marR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des </a:t>
            </a:r>
            <a:endParaRPr sz="3200">
              <a:solidFill>
                <a:srgbClr val="7D6320"/>
              </a:solidFill>
              <a:latin typeface="Berkshire Swash"/>
              <a:ea typeface="Berkshire Swash"/>
              <a:cs typeface="Berkshire Swash"/>
              <a:sym typeface="Berkshire Swash"/>
            </a:endParaRPr>
          </a:p>
          <a:p>
            <a:pPr indent="0" lvl="0" marL="0" marR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centroïdes</a:t>
            </a:r>
            <a:endParaRPr sz="100">
              <a:solidFill>
                <a:srgbClr val="7D6320"/>
              </a:solidFill>
            </a:endParaRPr>
          </a:p>
        </p:txBody>
      </p:sp>
      <p:sp>
        <p:nvSpPr>
          <p:cNvPr id="398" name="Google Shape;398;p42"/>
          <p:cNvSpPr/>
          <p:nvPr/>
        </p:nvSpPr>
        <p:spPr>
          <a:xfrm rot="1312628">
            <a:off x="1065998" y="41670"/>
            <a:ext cx="1433105" cy="746552"/>
          </a:xfrm>
          <a:prstGeom prst="ellipse">
            <a:avLst/>
          </a:prstGeom>
          <a:noFill/>
          <a:ln cap="flat" cmpd="sng" w="9525">
            <a:solidFill>
              <a:srgbClr val="7D6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2"/>
          <p:cNvSpPr/>
          <p:nvPr/>
        </p:nvSpPr>
        <p:spPr>
          <a:xfrm rot="1312904">
            <a:off x="5673835" y="4260275"/>
            <a:ext cx="437090" cy="447842"/>
          </a:xfrm>
          <a:prstGeom prst="ellipse">
            <a:avLst/>
          </a:prstGeom>
          <a:noFill/>
          <a:ln cap="flat" cmpd="sng" w="9525">
            <a:solidFill>
              <a:srgbClr val="7D6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2"/>
          <p:cNvSpPr/>
          <p:nvPr/>
        </p:nvSpPr>
        <p:spPr>
          <a:xfrm rot="-790388">
            <a:off x="3782340" y="2614636"/>
            <a:ext cx="2453769" cy="1308034"/>
          </a:xfrm>
          <a:prstGeom prst="ellipse">
            <a:avLst/>
          </a:prstGeom>
          <a:noFill/>
          <a:ln cap="flat" cmpd="sng" w="9525">
            <a:solidFill>
              <a:srgbClr val="7D6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2"/>
          <p:cNvSpPr/>
          <p:nvPr/>
        </p:nvSpPr>
        <p:spPr>
          <a:xfrm rot="-789955">
            <a:off x="2053068" y="3687675"/>
            <a:ext cx="804753" cy="811161"/>
          </a:xfrm>
          <a:prstGeom prst="ellipse">
            <a:avLst/>
          </a:prstGeom>
          <a:noFill/>
          <a:ln cap="flat" cmpd="sng" w="9525">
            <a:solidFill>
              <a:srgbClr val="7D6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2"/>
          <p:cNvSpPr/>
          <p:nvPr/>
        </p:nvSpPr>
        <p:spPr>
          <a:xfrm rot="-1656">
            <a:off x="1316900" y="1361872"/>
            <a:ext cx="3114600" cy="748200"/>
          </a:xfrm>
          <a:prstGeom prst="ellipse">
            <a:avLst/>
          </a:prstGeom>
          <a:noFill/>
          <a:ln cap="flat" cmpd="sng" w="9525">
            <a:solidFill>
              <a:srgbClr val="7D6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2"/>
          <p:cNvSpPr/>
          <p:nvPr/>
        </p:nvSpPr>
        <p:spPr>
          <a:xfrm rot="-790568">
            <a:off x="26043" y="1987207"/>
            <a:ext cx="2583514" cy="2160389"/>
          </a:xfrm>
          <a:prstGeom prst="ellipse">
            <a:avLst/>
          </a:prstGeom>
          <a:noFill/>
          <a:ln cap="flat" cmpd="sng" w="9525">
            <a:solidFill>
              <a:srgbClr val="7D63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" name="Google Shape;404;p42"/>
          <p:cNvGrpSpPr/>
          <p:nvPr/>
        </p:nvGrpSpPr>
        <p:grpSpPr>
          <a:xfrm>
            <a:off x="8095850" y="3668650"/>
            <a:ext cx="530699" cy="599150"/>
            <a:chOff x="8095850" y="3668650"/>
            <a:chExt cx="530699" cy="599150"/>
          </a:xfrm>
        </p:grpSpPr>
        <p:pic>
          <p:nvPicPr>
            <p:cNvPr id="405" name="Google Shape;405;p42"/>
            <p:cNvPicPr preferRelativeResize="0"/>
            <p:nvPr/>
          </p:nvPicPr>
          <p:blipFill rotWithShape="1">
            <a:blip r:embed="rId4">
              <a:alphaModFix/>
            </a:blip>
            <a:srcRect b="41444" l="40920" r="40470" t="10918"/>
            <a:stretch/>
          </p:blipFill>
          <p:spPr>
            <a:xfrm>
              <a:off x="8095850" y="3668650"/>
              <a:ext cx="530699" cy="59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42"/>
            <p:cNvSpPr txBox="1"/>
            <p:nvPr/>
          </p:nvSpPr>
          <p:spPr>
            <a:xfrm>
              <a:off x="8265750" y="3932750"/>
              <a:ext cx="25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18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/>
          <p:nvPr/>
        </p:nvSpPr>
        <p:spPr>
          <a:xfrm>
            <a:off x="277217" y="2714457"/>
            <a:ext cx="8585324" cy="1912375"/>
          </a:xfrm>
          <a:custGeom>
            <a:rect b="b" l="l" r="r" t="t"/>
            <a:pathLst>
              <a:path extrusionOk="0" h="1007839" w="4524545">
                <a:moveTo>
                  <a:pt x="13520" y="0"/>
                </a:moveTo>
                <a:lnTo>
                  <a:pt x="4511025" y="0"/>
                </a:lnTo>
                <a:cubicBezTo>
                  <a:pt x="4514611" y="0"/>
                  <a:pt x="4518050" y="1424"/>
                  <a:pt x="4520585" y="3960"/>
                </a:cubicBezTo>
                <a:cubicBezTo>
                  <a:pt x="4523121" y="6495"/>
                  <a:pt x="4524545" y="9934"/>
                  <a:pt x="4524545" y="13520"/>
                </a:cubicBezTo>
                <a:lnTo>
                  <a:pt x="4524545" y="994319"/>
                </a:lnTo>
                <a:cubicBezTo>
                  <a:pt x="4524545" y="1001786"/>
                  <a:pt x="4518492" y="1007839"/>
                  <a:pt x="4511025" y="1007839"/>
                </a:cubicBezTo>
                <a:lnTo>
                  <a:pt x="13520" y="1007839"/>
                </a:lnTo>
                <a:cubicBezTo>
                  <a:pt x="6053" y="1007839"/>
                  <a:pt x="0" y="1001786"/>
                  <a:pt x="0" y="994319"/>
                </a:cubicBezTo>
                <a:lnTo>
                  <a:pt x="0" y="13520"/>
                </a:lnTo>
                <a:cubicBezTo>
                  <a:pt x="0" y="6053"/>
                  <a:pt x="6053" y="0"/>
                  <a:pt x="13520" y="0"/>
                </a:cubicBezTo>
                <a:close/>
              </a:path>
            </a:pathLst>
          </a:custGeom>
          <a:solidFill>
            <a:srgbClr val="E8DCB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1263100" y="3255875"/>
            <a:ext cx="2412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Allemagne, Belgique, Pologne, Pays-Bas et Royaume-Unis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3" name="Google Shape;413;p43"/>
          <p:cNvSpPr txBox="1"/>
          <p:nvPr/>
        </p:nvSpPr>
        <p:spPr>
          <a:xfrm>
            <a:off x="5775250" y="3255875"/>
            <a:ext cx="309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Demande forte et concurrent peu nombreux</a:t>
            </a:r>
            <a:endParaRPr sz="700"/>
          </a:p>
        </p:txBody>
      </p:sp>
      <p:sp>
        <p:nvSpPr>
          <p:cNvPr id="414" name="Google Shape;414;p43"/>
          <p:cNvSpPr txBox="1"/>
          <p:nvPr/>
        </p:nvSpPr>
        <p:spPr>
          <a:xfrm>
            <a:off x="1263100" y="4175200"/>
            <a:ext cx="3590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Distance, Supply chain, Union europénne, réglementation connue, fiscalité, douane, monnaie</a:t>
            </a:r>
            <a:endParaRPr sz="700"/>
          </a:p>
        </p:txBody>
      </p:sp>
      <p:sp>
        <p:nvSpPr>
          <p:cNvPr id="415" name="Google Shape;415;p43"/>
          <p:cNvSpPr txBox="1"/>
          <p:nvPr/>
        </p:nvSpPr>
        <p:spPr>
          <a:xfrm>
            <a:off x="1263099" y="2958450"/>
            <a:ext cx="291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Marché à cibler en priorité</a:t>
            </a:r>
            <a:endParaRPr sz="700"/>
          </a:p>
        </p:txBody>
      </p:sp>
      <p:sp>
        <p:nvSpPr>
          <p:cNvPr id="416" name="Google Shape;416;p43"/>
          <p:cNvSpPr txBox="1"/>
          <p:nvPr/>
        </p:nvSpPr>
        <p:spPr>
          <a:xfrm>
            <a:off x="5775245" y="2958454"/>
            <a:ext cx="2345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Caractéristiques</a:t>
            </a:r>
            <a:endParaRPr sz="700"/>
          </a:p>
        </p:txBody>
      </p:sp>
      <p:sp>
        <p:nvSpPr>
          <p:cNvPr id="417" name="Google Shape;417;p43"/>
          <p:cNvSpPr txBox="1"/>
          <p:nvPr/>
        </p:nvSpPr>
        <p:spPr>
          <a:xfrm>
            <a:off x="1263105" y="3891502"/>
            <a:ext cx="359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Avantages</a:t>
            </a:r>
            <a:endParaRPr sz="700"/>
          </a:p>
        </p:txBody>
      </p:sp>
      <p:sp>
        <p:nvSpPr>
          <p:cNvPr id="418" name="Google Shape;418;p43"/>
          <p:cNvSpPr txBox="1"/>
          <p:nvPr/>
        </p:nvSpPr>
        <p:spPr>
          <a:xfrm>
            <a:off x="5775245" y="3891502"/>
            <a:ext cx="2345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Risque pays</a:t>
            </a:r>
            <a:endParaRPr sz="700"/>
          </a:p>
        </p:txBody>
      </p:sp>
      <p:sp>
        <p:nvSpPr>
          <p:cNvPr id="419" name="Google Shape;419;p43"/>
          <p:cNvSpPr txBox="1"/>
          <p:nvPr/>
        </p:nvSpPr>
        <p:spPr>
          <a:xfrm>
            <a:off x="627005" y="2868209"/>
            <a:ext cx="50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01</a:t>
            </a:r>
            <a:endParaRPr sz="700"/>
          </a:p>
        </p:txBody>
      </p:sp>
      <p:sp>
        <p:nvSpPr>
          <p:cNvPr id="420" name="Google Shape;420;p43"/>
          <p:cNvSpPr txBox="1"/>
          <p:nvPr/>
        </p:nvSpPr>
        <p:spPr>
          <a:xfrm>
            <a:off x="5102755" y="2868209"/>
            <a:ext cx="50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02</a:t>
            </a:r>
            <a:endParaRPr sz="700"/>
          </a:p>
        </p:txBody>
      </p:sp>
      <p:sp>
        <p:nvSpPr>
          <p:cNvPr id="421" name="Google Shape;421;p43"/>
          <p:cNvSpPr txBox="1"/>
          <p:nvPr/>
        </p:nvSpPr>
        <p:spPr>
          <a:xfrm>
            <a:off x="627005" y="3741635"/>
            <a:ext cx="50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03</a:t>
            </a:r>
            <a:endParaRPr sz="700"/>
          </a:p>
        </p:txBody>
      </p:sp>
      <p:sp>
        <p:nvSpPr>
          <p:cNvPr id="422" name="Google Shape;422;p43"/>
          <p:cNvSpPr txBox="1"/>
          <p:nvPr/>
        </p:nvSpPr>
        <p:spPr>
          <a:xfrm>
            <a:off x="4942045" y="3741635"/>
            <a:ext cx="66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04</a:t>
            </a:r>
            <a:endParaRPr sz="700"/>
          </a:p>
        </p:txBody>
      </p:sp>
      <p:pic>
        <p:nvPicPr>
          <p:cNvPr id="423" name="Google Shape;423;p43"/>
          <p:cNvPicPr preferRelativeResize="0"/>
          <p:nvPr/>
        </p:nvPicPr>
        <p:blipFill rotWithShape="1">
          <a:blip r:embed="rId3">
            <a:alphaModFix/>
          </a:blip>
          <a:srcRect b="41444" l="40920" r="40470" t="10918"/>
          <a:stretch/>
        </p:blipFill>
        <p:spPr>
          <a:xfrm flipH="1">
            <a:off x="2209450" y="1950150"/>
            <a:ext cx="708000" cy="8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3"/>
          <p:cNvSpPr txBox="1"/>
          <p:nvPr/>
        </p:nvSpPr>
        <p:spPr>
          <a:xfrm>
            <a:off x="152392" y="-72080"/>
            <a:ext cx="108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FCB21E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</a:t>
            </a:r>
            <a:r>
              <a:rPr lang="en" sz="6000">
                <a:solidFill>
                  <a:srgbClr val="FCB21E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6</a:t>
            </a:r>
            <a:endParaRPr sz="700"/>
          </a:p>
        </p:txBody>
      </p:sp>
      <p:sp>
        <p:nvSpPr>
          <p:cNvPr id="425" name="Google Shape;425;p43"/>
          <p:cNvSpPr txBox="1"/>
          <p:nvPr/>
        </p:nvSpPr>
        <p:spPr>
          <a:xfrm>
            <a:off x="1297360" y="7205"/>
            <a:ext cx="654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Recommandations</a:t>
            </a:r>
            <a:endParaRPr sz="100">
              <a:solidFill>
                <a:srgbClr val="7D6320"/>
              </a:solidFill>
            </a:endParaRPr>
          </a:p>
        </p:txBody>
      </p:sp>
      <p:sp>
        <p:nvSpPr>
          <p:cNvPr id="426" name="Google Shape;426;p43"/>
          <p:cNvSpPr/>
          <p:nvPr/>
        </p:nvSpPr>
        <p:spPr>
          <a:xfrm>
            <a:off x="5671099" y="895153"/>
            <a:ext cx="1870036" cy="1742573"/>
          </a:xfrm>
          <a:custGeom>
            <a:rect b="b" l="l" r="r" t="t"/>
            <a:pathLst>
              <a:path extrusionOk="0" h="698426" w="698426">
                <a:moveTo>
                  <a:pt x="0" y="0"/>
                </a:moveTo>
                <a:lnTo>
                  <a:pt x="698426" y="0"/>
                </a:lnTo>
                <a:lnTo>
                  <a:pt x="698426" y="698427"/>
                </a:lnTo>
                <a:lnTo>
                  <a:pt x="0" y="698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43"/>
          <p:cNvSpPr/>
          <p:nvPr/>
        </p:nvSpPr>
        <p:spPr>
          <a:xfrm>
            <a:off x="3097225" y="1091100"/>
            <a:ext cx="1975800" cy="757200"/>
          </a:xfrm>
          <a:prstGeom prst="wedgeRoundRectCallout">
            <a:avLst>
              <a:gd fmla="val -63807" name="adj1"/>
              <a:gd fmla="val 10577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E4D2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Destination …</a:t>
            </a:r>
            <a:endParaRPr sz="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3"/>
          <p:cNvSpPr/>
          <p:nvPr/>
        </p:nvSpPr>
        <p:spPr>
          <a:xfrm rot="-1978553">
            <a:off x="8638377" y="163032"/>
            <a:ext cx="711432" cy="1166282"/>
          </a:xfrm>
          <a:custGeom>
            <a:rect b="b" l="l" r="r" t="t"/>
            <a:pathLst>
              <a:path extrusionOk="0" h="2329509" w="1421000">
                <a:moveTo>
                  <a:pt x="0" y="0"/>
                </a:moveTo>
                <a:lnTo>
                  <a:pt x="1421000" y="0"/>
                </a:lnTo>
                <a:lnTo>
                  <a:pt x="1421000" y="2329509"/>
                </a:lnTo>
                <a:lnTo>
                  <a:pt x="0" y="2329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43"/>
          <p:cNvSpPr/>
          <p:nvPr/>
        </p:nvSpPr>
        <p:spPr>
          <a:xfrm rot="4005830">
            <a:off x="-64747" y="750237"/>
            <a:ext cx="524976" cy="1065941"/>
          </a:xfrm>
          <a:custGeom>
            <a:rect b="b" l="l" r="r" t="t"/>
            <a:pathLst>
              <a:path extrusionOk="0" h="2129301" w="1048681">
                <a:moveTo>
                  <a:pt x="0" y="0"/>
                </a:moveTo>
                <a:lnTo>
                  <a:pt x="1048681" y="0"/>
                </a:lnTo>
                <a:lnTo>
                  <a:pt x="1048681" y="2129301"/>
                </a:lnTo>
                <a:lnTo>
                  <a:pt x="0" y="212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30" name="Google Shape;43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5252" y="4134775"/>
            <a:ext cx="2592900" cy="97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43"/>
          <p:cNvGrpSpPr/>
          <p:nvPr/>
        </p:nvGrpSpPr>
        <p:grpSpPr>
          <a:xfrm>
            <a:off x="8095850" y="3668650"/>
            <a:ext cx="530699" cy="599150"/>
            <a:chOff x="8095850" y="3668650"/>
            <a:chExt cx="530699" cy="599150"/>
          </a:xfrm>
        </p:grpSpPr>
        <p:pic>
          <p:nvPicPr>
            <p:cNvPr id="432" name="Google Shape;432;p43"/>
            <p:cNvPicPr preferRelativeResize="0"/>
            <p:nvPr/>
          </p:nvPicPr>
          <p:blipFill rotWithShape="1">
            <a:blip r:embed="rId3">
              <a:alphaModFix/>
            </a:blip>
            <a:srcRect b="41444" l="40920" r="40470" t="10918"/>
            <a:stretch/>
          </p:blipFill>
          <p:spPr>
            <a:xfrm>
              <a:off x="8095850" y="3668650"/>
              <a:ext cx="530699" cy="59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43"/>
            <p:cNvSpPr txBox="1"/>
            <p:nvPr/>
          </p:nvSpPr>
          <p:spPr>
            <a:xfrm>
              <a:off x="8265750" y="3932750"/>
              <a:ext cx="25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19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603102" y="439634"/>
            <a:ext cx="471443" cy="518587"/>
          </a:xfrm>
          <a:custGeom>
            <a:rect b="b" l="l" r="r" t="t"/>
            <a:pathLst>
              <a:path extrusionOk="0" h="1037174" w="942885">
                <a:moveTo>
                  <a:pt x="0" y="0"/>
                </a:moveTo>
                <a:lnTo>
                  <a:pt x="942886" y="0"/>
                </a:lnTo>
                <a:lnTo>
                  <a:pt x="942886" y="1037174"/>
                </a:lnTo>
                <a:lnTo>
                  <a:pt x="0" y="1037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26"/>
          <p:cNvSpPr txBox="1"/>
          <p:nvPr/>
        </p:nvSpPr>
        <p:spPr>
          <a:xfrm>
            <a:off x="1458350" y="391475"/>
            <a:ext cx="642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Voler oui, mais pour aller ou ?</a:t>
            </a:r>
            <a:endParaRPr sz="700">
              <a:solidFill>
                <a:srgbClr val="FC1C1C"/>
              </a:solidFill>
            </a:endParaRPr>
          </a:p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2365071" y="1117149"/>
            <a:ext cx="4158238" cy="3544387"/>
          </a:xfrm>
          <a:custGeom>
            <a:rect b="b" l="l" r="r" t="t"/>
            <a:pathLst>
              <a:path extrusionOk="0" h="1944794" w="2336089">
                <a:moveTo>
                  <a:pt x="0" y="0"/>
                </a:moveTo>
                <a:lnTo>
                  <a:pt x="2336088" y="0"/>
                </a:lnTo>
                <a:lnTo>
                  <a:pt x="2336088" y="1944794"/>
                </a:lnTo>
                <a:lnTo>
                  <a:pt x="0" y="1944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4" name="Google Shape;154;p26"/>
          <p:cNvGrpSpPr/>
          <p:nvPr/>
        </p:nvGrpSpPr>
        <p:grpSpPr>
          <a:xfrm>
            <a:off x="8402125" y="4340150"/>
            <a:ext cx="480013" cy="422350"/>
            <a:chOff x="8402125" y="4340150"/>
            <a:chExt cx="480013" cy="422350"/>
          </a:xfrm>
        </p:grpSpPr>
        <p:pic>
          <p:nvPicPr>
            <p:cNvPr id="155" name="Google Shape;15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02125" y="4340150"/>
              <a:ext cx="422350" cy="42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6"/>
            <p:cNvSpPr txBox="1"/>
            <p:nvPr/>
          </p:nvSpPr>
          <p:spPr>
            <a:xfrm>
              <a:off x="8551538" y="4414413"/>
              <a:ext cx="33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0</a:t>
              </a: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2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/>
          <p:nvPr/>
        </p:nvSpPr>
        <p:spPr>
          <a:xfrm>
            <a:off x="818625" y="2709400"/>
            <a:ext cx="7620900" cy="5624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4"/>
          <p:cNvSpPr/>
          <p:nvPr/>
        </p:nvSpPr>
        <p:spPr>
          <a:xfrm rot="3211846">
            <a:off x="750264" y="1998688"/>
            <a:ext cx="984945" cy="1277640"/>
          </a:xfrm>
          <a:custGeom>
            <a:rect b="b" l="l" r="r" t="t"/>
            <a:pathLst>
              <a:path extrusionOk="0" h="2552665" w="1967873">
                <a:moveTo>
                  <a:pt x="0" y="0"/>
                </a:moveTo>
                <a:lnTo>
                  <a:pt x="1967873" y="0"/>
                </a:lnTo>
                <a:lnTo>
                  <a:pt x="1967873" y="2552665"/>
                </a:lnTo>
                <a:lnTo>
                  <a:pt x="0" y="2552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44"/>
          <p:cNvSpPr txBox="1"/>
          <p:nvPr/>
        </p:nvSpPr>
        <p:spPr>
          <a:xfrm>
            <a:off x="277650" y="3245675"/>
            <a:ext cx="8588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AD4431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Merci pour votre attention</a:t>
            </a:r>
            <a:endParaRPr sz="100"/>
          </a:p>
        </p:txBody>
      </p:sp>
      <p:pic>
        <p:nvPicPr>
          <p:cNvPr id="441" name="Google Shape;441;p44"/>
          <p:cNvPicPr preferRelativeResize="0"/>
          <p:nvPr/>
        </p:nvPicPr>
        <p:blipFill rotWithShape="1">
          <a:blip r:embed="rId4">
            <a:alphaModFix/>
          </a:blip>
          <a:srcRect b="0" l="0" r="82089" t="0"/>
          <a:stretch/>
        </p:blipFill>
        <p:spPr>
          <a:xfrm>
            <a:off x="0" y="0"/>
            <a:ext cx="163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4"/>
          <p:cNvSpPr/>
          <p:nvPr/>
        </p:nvSpPr>
        <p:spPr>
          <a:xfrm>
            <a:off x="2961287" y="1267419"/>
            <a:ext cx="318555" cy="322661"/>
          </a:xfrm>
          <a:custGeom>
            <a:rect b="b" l="l" r="r" t="t"/>
            <a:pathLst>
              <a:path extrusionOk="0" h="645322" w="637109">
                <a:moveTo>
                  <a:pt x="0" y="0"/>
                </a:moveTo>
                <a:lnTo>
                  <a:pt x="637109" y="0"/>
                </a:lnTo>
                <a:lnTo>
                  <a:pt x="637109" y="645322"/>
                </a:lnTo>
                <a:lnTo>
                  <a:pt x="0" y="645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44"/>
          <p:cNvSpPr/>
          <p:nvPr/>
        </p:nvSpPr>
        <p:spPr>
          <a:xfrm flipH="1">
            <a:off x="4722929" y="622629"/>
            <a:ext cx="318554" cy="322661"/>
          </a:xfrm>
          <a:custGeom>
            <a:rect b="b" l="l" r="r" t="t"/>
            <a:pathLst>
              <a:path extrusionOk="0" h="645322" w="637109">
                <a:moveTo>
                  <a:pt x="637109" y="0"/>
                </a:moveTo>
                <a:lnTo>
                  <a:pt x="0" y="0"/>
                </a:lnTo>
                <a:lnTo>
                  <a:pt x="0" y="645322"/>
                </a:lnTo>
                <a:lnTo>
                  <a:pt x="637109" y="645322"/>
                </a:lnTo>
                <a:lnTo>
                  <a:pt x="637109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44"/>
          <p:cNvSpPr/>
          <p:nvPr/>
        </p:nvSpPr>
        <p:spPr>
          <a:xfrm rot="-2919133">
            <a:off x="1850353" y="2372857"/>
            <a:ext cx="326919" cy="397800"/>
          </a:xfrm>
          <a:custGeom>
            <a:rect b="b" l="l" r="r" t="t"/>
            <a:pathLst>
              <a:path extrusionOk="0" h="796356" w="654460">
                <a:moveTo>
                  <a:pt x="0" y="0"/>
                </a:moveTo>
                <a:lnTo>
                  <a:pt x="654460" y="0"/>
                </a:lnTo>
                <a:lnTo>
                  <a:pt x="654460" y="796356"/>
                </a:lnTo>
                <a:lnTo>
                  <a:pt x="0" y="796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44"/>
          <p:cNvSpPr/>
          <p:nvPr/>
        </p:nvSpPr>
        <p:spPr>
          <a:xfrm rot="-2919133">
            <a:off x="2206553" y="506682"/>
            <a:ext cx="326919" cy="397800"/>
          </a:xfrm>
          <a:custGeom>
            <a:rect b="b" l="l" r="r" t="t"/>
            <a:pathLst>
              <a:path extrusionOk="0" h="796356" w="654460">
                <a:moveTo>
                  <a:pt x="0" y="0"/>
                </a:moveTo>
                <a:lnTo>
                  <a:pt x="654460" y="0"/>
                </a:lnTo>
                <a:lnTo>
                  <a:pt x="654460" y="796356"/>
                </a:lnTo>
                <a:lnTo>
                  <a:pt x="0" y="796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6" name="Google Shape;446;p44"/>
          <p:cNvSpPr/>
          <p:nvPr/>
        </p:nvSpPr>
        <p:spPr>
          <a:xfrm rot="-2919133">
            <a:off x="3692553" y="2697057"/>
            <a:ext cx="326919" cy="397800"/>
          </a:xfrm>
          <a:custGeom>
            <a:rect b="b" l="l" r="r" t="t"/>
            <a:pathLst>
              <a:path extrusionOk="0" h="796356" w="654460">
                <a:moveTo>
                  <a:pt x="0" y="0"/>
                </a:moveTo>
                <a:lnTo>
                  <a:pt x="654460" y="0"/>
                </a:lnTo>
                <a:lnTo>
                  <a:pt x="654460" y="796356"/>
                </a:lnTo>
                <a:lnTo>
                  <a:pt x="0" y="796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44"/>
          <p:cNvSpPr/>
          <p:nvPr/>
        </p:nvSpPr>
        <p:spPr>
          <a:xfrm rot="-2919133">
            <a:off x="2045528" y="4305182"/>
            <a:ext cx="326919" cy="397800"/>
          </a:xfrm>
          <a:custGeom>
            <a:rect b="b" l="l" r="r" t="t"/>
            <a:pathLst>
              <a:path extrusionOk="0" h="796356" w="654460">
                <a:moveTo>
                  <a:pt x="0" y="0"/>
                </a:moveTo>
                <a:lnTo>
                  <a:pt x="654460" y="0"/>
                </a:lnTo>
                <a:lnTo>
                  <a:pt x="654460" y="796356"/>
                </a:lnTo>
                <a:lnTo>
                  <a:pt x="0" y="796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44"/>
          <p:cNvSpPr/>
          <p:nvPr/>
        </p:nvSpPr>
        <p:spPr>
          <a:xfrm>
            <a:off x="7506825" y="1376313"/>
            <a:ext cx="769500" cy="753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44"/>
          <p:cNvPicPr preferRelativeResize="0"/>
          <p:nvPr/>
        </p:nvPicPr>
        <p:blipFill rotWithShape="1">
          <a:blip r:embed="rId4">
            <a:alphaModFix/>
          </a:blip>
          <a:srcRect b="0" l="82089" r="0" t="0"/>
          <a:stretch/>
        </p:blipFill>
        <p:spPr>
          <a:xfrm>
            <a:off x="7506275" y="0"/>
            <a:ext cx="16377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/>
          <p:cNvPicPr preferRelativeResize="0"/>
          <p:nvPr/>
        </p:nvPicPr>
        <p:blipFill rotWithShape="1">
          <a:blip r:embed="rId7">
            <a:alphaModFix/>
          </a:blip>
          <a:srcRect b="41444" l="40920" r="40470" t="10918"/>
          <a:stretch/>
        </p:blipFill>
        <p:spPr>
          <a:xfrm flipH="1">
            <a:off x="5585400" y="2190375"/>
            <a:ext cx="708000" cy="8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8550" y="2709400"/>
            <a:ext cx="247100" cy="2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1350" y="2557000"/>
            <a:ext cx="247100" cy="2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1350" y="2938000"/>
            <a:ext cx="247100" cy="2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4"/>
          <p:cNvSpPr/>
          <p:nvPr/>
        </p:nvSpPr>
        <p:spPr>
          <a:xfrm rot="2700000">
            <a:off x="7642071" y="4129219"/>
            <a:ext cx="328549" cy="348173"/>
          </a:xfrm>
          <a:custGeom>
            <a:rect b="b" l="l" r="r" t="t"/>
            <a:pathLst>
              <a:path extrusionOk="0" h="698426" w="659061">
                <a:moveTo>
                  <a:pt x="0" y="0"/>
                </a:moveTo>
                <a:lnTo>
                  <a:pt x="659061" y="0"/>
                </a:lnTo>
                <a:lnTo>
                  <a:pt x="659061" y="698427"/>
                </a:lnTo>
                <a:lnTo>
                  <a:pt x="0" y="698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55" name="Google Shape;455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3161794">
            <a:off x="1099752" y="3806350"/>
            <a:ext cx="417126" cy="41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>
            <a:off x="2280941" y="270424"/>
            <a:ext cx="4582112" cy="4602651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4D2B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/>
          <p:nvPr/>
        </p:nvSpPr>
        <p:spPr>
          <a:xfrm>
            <a:off x="7132798" y="1096591"/>
            <a:ext cx="1496852" cy="1983779"/>
          </a:xfrm>
          <a:custGeom>
            <a:rect b="b" l="l" r="r" t="t"/>
            <a:pathLst>
              <a:path extrusionOk="0" h="3967558" w="2993703">
                <a:moveTo>
                  <a:pt x="0" y="0"/>
                </a:moveTo>
                <a:lnTo>
                  <a:pt x="2993703" y="0"/>
                </a:lnTo>
                <a:lnTo>
                  <a:pt x="2993703" y="3967557"/>
                </a:lnTo>
                <a:lnTo>
                  <a:pt x="0" y="3967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7"/>
          <p:cNvSpPr/>
          <p:nvPr/>
        </p:nvSpPr>
        <p:spPr>
          <a:xfrm>
            <a:off x="-1308362" y="1839272"/>
            <a:ext cx="2616725" cy="2057400"/>
          </a:xfrm>
          <a:custGeom>
            <a:rect b="b" l="l" r="r" t="t"/>
            <a:pathLst>
              <a:path extrusionOk="0" h="4114800" w="5233450">
                <a:moveTo>
                  <a:pt x="0" y="0"/>
                </a:moveTo>
                <a:lnTo>
                  <a:pt x="5233450" y="0"/>
                </a:lnTo>
                <a:lnTo>
                  <a:pt x="5233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7"/>
          <p:cNvSpPr txBox="1"/>
          <p:nvPr/>
        </p:nvSpPr>
        <p:spPr>
          <a:xfrm>
            <a:off x="6985747" y="3431096"/>
            <a:ext cx="16440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r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Thomas Herbet,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1" marL="0" marR="0" rtl="0" algn="r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Data analyst ravi de partager cette présentation avec vous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379546" y="275187"/>
            <a:ext cx="301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Bienvenue</a:t>
            </a:r>
            <a:endParaRPr sz="700">
              <a:solidFill>
                <a:srgbClr val="FC1C1C"/>
              </a:solidFill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5">
            <a:alphaModFix/>
          </a:blip>
          <a:srcRect b="0" l="0" r="61753" t="67827"/>
          <a:stretch/>
        </p:blipFill>
        <p:spPr>
          <a:xfrm>
            <a:off x="0" y="3488700"/>
            <a:ext cx="3497251" cy="16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7"/>
          <p:cNvSpPr/>
          <p:nvPr/>
        </p:nvSpPr>
        <p:spPr>
          <a:xfrm>
            <a:off x="2600252" y="723350"/>
            <a:ext cx="4262806" cy="3493096"/>
          </a:xfrm>
          <a:custGeom>
            <a:rect b="b" l="l" r="r" t="t"/>
            <a:pathLst>
              <a:path extrusionOk="0" h="1875488" w="2924738">
                <a:moveTo>
                  <a:pt x="0" y="0"/>
                </a:moveTo>
                <a:lnTo>
                  <a:pt x="2924737" y="0"/>
                </a:lnTo>
                <a:lnTo>
                  <a:pt x="2924737" y="1875488"/>
                </a:lnTo>
                <a:lnTo>
                  <a:pt x="0" y="187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9" name="Google Shape;169;p27"/>
          <p:cNvGrpSpPr/>
          <p:nvPr/>
        </p:nvGrpSpPr>
        <p:grpSpPr>
          <a:xfrm>
            <a:off x="8402125" y="4492550"/>
            <a:ext cx="480013" cy="422350"/>
            <a:chOff x="8402125" y="4340150"/>
            <a:chExt cx="480013" cy="422350"/>
          </a:xfrm>
        </p:grpSpPr>
        <p:pic>
          <p:nvPicPr>
            <p:cNvPr id="170" name="Google Shape;170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02125" y="4340150"/>
              <a:ext cx="422350" cy="42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7"/>
            <p:cNvSpPr txBox="1"/>
            <p:nvPr/>
          </p:nvSpPr>
          <p:spPr>
            <a:xfrm>
              <a:off x="8551538" y="4414413"/>
              <a:ext cx="33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0</a:t>
              </a: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3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641887" y="1968631"/>
            <a:ext cx="318555" cy="322661"/>
          </a:xfrm>
          <a:custGeom>
            <a:rect b="b" l="l" r="r" t="t"/>
            <a:pathLst>
              <a:path extrusionOk="0" h="645322" w="637109">
                <a:moveTo>
                  <a:pt x="0" y="0"/>
                </a:moveTo>
                <a:lnTo>
                  <a:pt x="637109" y="0"/>
                </a:lnTo>
                <a:lnTo>
                  <a:pt x="637109" y="645322"/>
                </a:lnTo>
                <a:lnTo>
                  <a:pt x="0" y="645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28"/>
          <p:cNvSpPr/>
          <p:nvPr/>
        </p:nvSpPr>
        <p:spPr>
          <a:xfrm flipH="1">
            <a:off x="4944579" y="566679"/>
            <a:ext cx="318554" cy="322661"/>
          </a:xfrm>
          <a:custGeom>
            <a:rect b="b" l="l" r="r" t="t"/>
            <a:pathLst>
              <a:path extrusionOk="0" h="645322" w="637109">
                <a:moveTo>
                  <a:pt x="637109" y="0"/>
                </a:moveTo>
                <a:lnTo>
                  <a:pt x="0" y="0"/>
                </a:lnTo>
                <a:lnTo>
                  <a:pt x="0" y="645322"/>
                </a:lnTo>
                <a:lnTo>
                  <a:pt x="637109" y="645322"/>
                </a:lnTo>
                <a:lnTo>
                  <a:pt x="63710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28"/>
          <p:cNvSpPr txBox="1"/>
          <p:nvPr/>
        </p:nvSpPr>
        <p:spPr>
          <a:xfrm>
            <a:off x="6539149" y="358890"/>
            <a:ext cx="2233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Analyse exploratoire</a:t>
            </a:r>
            <a:endParaRPr sz="700"/>
          </a:p>
        </p:txBody>
      </p:sp>
      <p:sp>
        <p:nvSpPr>
          <p:cNvPr id="179" name="Google Shape;179;p28"/>
          <p:cNvSpPr txBox="1"/>
          <p:nvPr/>
        </p:nvSpPr>
        <p:spPr>
          <a:xfrm>
            <a:off x="5741950" y="269497"/>
            <a:ext cx="71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01</a:t>
            </a:r>
            <a:endParaRPr sz="700">
              <a:solidFill>
                <a:srgbClr val="FC1C1C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6539149" y="655402"/>
            <a:ext cx="1653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Données de bases FAO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6539149" y="2446980"/>
            <a:ext cx="1653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K-Means</a:t>
            </a:r>
            <a:endParaRPr sz="700"/>
          </a:p>
        </p:txBody>
      </p:sp>
      <p:sp>
        <p:nvSpPr>
          <p:cNvPr id="182" name="Google Shape;182;p28"/>
          <p:cNvSpPr txBox="1"/>
          <p:nvPr/>
        </p:nvSpPr>
        <p:spPr>
          <a:xfrm>
            <a:off x="5741950" y="2357587"/>
            <a:ext cx="71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03</a:t>
            </a:r>
            <a:endParaRPr sz="700">
              <a:solidFill>
                <a:srgbClr val="FC1C1C"/>
              </a:solidFill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6539149" y="2743492"/>
            <a:ext cx="1653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Comparaison CAH vs. K-means</a:t>
            </a:r>
            <a:endParaRPr sz="700"/>
          </a:p>
        </p:txBody>
      </p:sp>
      <p:sp>
        <p:nvSpPr>
          <p:cNvPr id="184" name="Google Shape;184;p28"/>
          <p:cNvSpPr txBox="1"/>
          <p:nvPr/>
        </p:nvSpPr>
        <p:spPr>
          <a:xfrm>
            <a:off x="6539149" y="3491025"/>
            <a:ext cx="2080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ACP</a:t>
            </a:r>
            <a:endParaRPr sz="700"/>
          </a:p>
        </p:txBody>
      </p:sp>
      <p:sp>
        <p:nvSpPr>
          <p:cNvPr id="185" name="Google Shape;185;p28"/>
          <p:cNvSpPr txBox="1"/>
          <p:nvPr/>
        </p:nvSpPr>
        <p:spPr>
          <a:xfrm>
            <a:off x="5741950" y="3358770"/>
            <a:ext cx="71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04</a:t>
            </a:r>
            <a:endParaRPr sz="700">
              <a:solidFill>
                <a:srgbClr val="FC1C1C"/>
              </a:solidFill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6539149" y="3787537"/>
            <a:ext cx="1653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Facteurs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impactants</a:t>
            </a:r>
            <a:endParaRPr sz="700"/>
          </a:p>
        </p:txBody>
      </p:sp>
      <p:sp>
        <p:nvSpPr>
          <p:cNvPr id="187" name="Google Shape;187;p28"/>
          <p:cNvSpPr txBox="1"/>
          <p:nvPr/>
        </p:nvSpPr>
        <p:spPr>
          <a:xfrm>
            <a:off x="466725" y="564475"/>
            <a:ext cx="27399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Sommaire</a:t>
            </a:r>
            <a:endParaRPr sz="700">
              <a:solidFill>
                <a:srgbClr val="FC1C1C"/>
              </a:solidFill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6539149" y="1402934"/>
            <a:ext cx="2080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CAH</a:t>
            </a:r>
            <a:endParaRPr sz="700"/>
          </a:p>
        </p:txBody>
      </p:sp>
      <p:sp>
        <p:nvSpPr>
          <p:cNvPr id="189" name="Google Shape;189;p28"/>
          <p:cNvSpPr txBox="1"/>
          <p:nvPr/>
        </p:nvSpPr>
        <p:spPr>
          <a:xfrm>
            <a:off x="5741950" y="1313542"/>
            <a:ext cx="71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02</a:t>
            </a:r>
            <a:endParaRPr sz="700">
              <a:solidFill>
                <a:srgbClr val="FC1C1C"/>
              </a:solidFill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6539149" y="1699447"/>
            <a:ext cx="1653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Dendrogramme</a:t>
            </a:r>
            <a:endParaRPr sz="700"/>
          </a:p>
        </p:txBody>
      </p:sp>
      <p:sp>
        <p:nvSpPr>
          <p:cNvPr id="191" name="Google Shape;191;p28"/>
          <p:cNvSpPr txBox="1"/>
          <p:nvPr/>
        </p:nvSpPr>
        <p:spPr>
          <a:xfrm>
            <a:off x="5741950" y="4183170"/>
            <a:ext cx="71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</a:t>
            </a:r>
            <a:r>
              <a:rPr lang="en" sz="38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5</a:t>
            </a:r>
            <a:endParaRPr sz="700">
              <a:solidFill>
                <a:srgbClr val="FC1C1C"/>
              </a:solidFill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6454449" y="4315350"/>
            <a:ext cx="2080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Conclusions</a:t>
            </a:r>
            <a:endParaRPr sz="700"/>
          </a:p>
        </p:txBody>
      </p:sp>
      <p:sp>
        <p:nvSpPr>
          <p:cNvPr id="193" name="Google Shape;193;p28"/>
          <p:cNvSpPr txBox="1"/>
          <p:nvPr/>
        </p:nvSpPr>
        <p:spPr>
          <a:xfrm>
            <a:off x="6454449" y="4611862"/>
            <a:ext cx="1653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Recommandations</a:t>
            </a:r>
            <a:endParaRPr sz="7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841" y="1546667"/>
            <a:ext cx="3444434" cy="3444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8"/>
          <p:cNvGrpSpPr/>
          <p:nvPr/>
        </p:nvGrpSpPr>
        <p:grpSpPr>
          <a:xfrm>
            <a:off x="8402125" y="4340150"/>
            <a:ext cx="480013" cy="422350"/>
            <a:chOff x="8402125" y="4340150"/>
            <a:chExt cx="480013" cy="422350"/>
          </a:xfrm>
        </p:grpSpPr>
        <p:pic>
          <p:nvPicPr>
            <p:cNvPr id="196" name="Google Shape;19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02125" y="4340150"/>
              <a:ext cx="422350" cy="42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8"/>
            <p:cNvSpPr txBox="1"/>
            <p:nvPr/>
          </p:nvSpPr>
          <p:spPr>
            <a:xfrm>
              <a:off x="8551538" y="4414413"/>
              <a:ext cx="33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0</a:t>
              </a: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4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9"/>
          <p:cNvGrpSpPr/>
          <p:nvPr/>
        </p:nvGrpSpPr>
        <p:grpSpPr>
          <a:xfrm>
            <a:off x="397819" y="1103851"/>
            <a:ext cx="2009071" cy="3610520"/>
            <a:chOff x="0" y="-47625"/>
            <a:chExt cx="1058276" cy="1901838"/>
          </a:xfrm>
        </p:grpSpPr>
        <p:sp>
          <p:nvSpPr>
            <p:cNvPr id="203" name="Google Shape;203;p29"/>
            <p:cNvSpPr/>
            <p:nvPr/>
          </p:nvSpPr>
          <p:spPr>
            <a:xfrm>
              <a:off x="0" y="0"/>
              <a:ext cx="1058276" cy="1854213"/>
            </a:xfrm>
            <a:custGeom>
              <a:rect b="b" l="l" r="r" t="t"/>
              <a:pathLst>
                <a:path extrusionOk="0" h="1854213" w="1058276">
                  <a:moveTo>
                    <a:pt x="57802" y="0"/>
                  </a:moveTo>
                  <a:lnTo>
                    <a:pt x="1000474" y="0"/>
                  </a:lnTo>
                  <a:cubicBezTo>
                    <a:pt x="1015804" y="0"/>
                    <a:pt x="1030506" y="6090"/>
                    <a:pt x="1041346" y="16930"/>
                  </a:cubicBezTo>
                  <a:cubicBezTo>
                    <a:pt x="1052186" y="27770"/>
                    <a:pt x="1058276" y="42472"/>
                    <a:pt x="1058276" y="57802"/>
                  </a:cubicBezTo>
                  <a:lnTo>
                    <a:pt x="1058276" y="1796411"/>
                  </a:lnTo>
                  <a:cubicBezTo>
                    <a:pt x="1058276" y="1811741"/>
                    <a:pt x="1052186" y="1826443"/>
                    <a:pt x="1041346" y="1837283"/>
                  </a:cubicBezTo>
                  <a:cubicBezTo>
                    <a:pt x="1030506" y="1848123"/>
                    <a:pt x="1015804" y="1854213"/>
                    <a:pt x="1000474" y="1854213"/>
                  </a:cubicBezTo>
                  <a:lnTo>
                    <a:pt x="57802" y="1854213"/>
                  </a:lnTo>
                  <a:cubicBezTo>
                    <a:pt x="42472" y="1854213"/>
                    <a:pt x="27770" y="1848123"/>
                    <a:pt x="16930" y="1837283"/>
                  </a:cubicBezTo>
                  <a:cubicBezTo>
                    <a:pt x="6090" y="1826443"/>
                    <a:pt x="0" y="1811741"/>
                    <a:pt x="0" y="1796411"/>
                  </a:cubicBezTo>
                  <a:lnTo>
                    <a:pt x="0" y="57802"/>
                  </a:lnTo>
                  <a:cubicBezTo>
                    <a:pt x="0" y="42472"/>
                    <a:pt x="6090" y="27770"/>
                    <a:pt x="16930" y="16930"/>
                  </a:cubicBezTo>
                  <a:cubicBezTo>
                    <a:pt x="27770" y="6090"/>
                    <a:pt x="42472" y="0"/>
                    <a:pt x="57802" y="0"/>
                  </a:cubicBezTo>
                  <a:close/>
                </a:path>
              </a:pathLst>
            </a:custGeom>
            <a:solidFill>
              <a:srgbClr val="E8DCB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29"/>
          <p:cNvGrpSpPr/>
          <p:nvPr/>
        </p:nvGrpSpPr>
        <p:grpSpPr>
          <a:xfrm>
            <a:off x="6700922" y="1103851"/>
            <a:ext cx="2009071" cy="3610520"/>
            <a:chOff x="0" y="-47625"/>
            <a:chExt cx="1058276" cy="1901838"/>
          </a:xfrm>
        </p:grpSpPr>
        <p:sp>
          <p:nvSpPr>
            <p:cNvPr id="206" name="Google Shape;206;p29"/>
            <p:cNvSpPr/>
            <p:nvPr/>
          </p:nvSpPr>
          <p:spPr>
            <a:xfrm>
              <a:off x="0" y="0"/>
              <a:ext cx="1058276" cy="1854213"/>
            </a:xfrm>
            <a:custGeom>
              <a:rect b="b" l="l" r="r" t="t"/>
              <a:pathLst>
                <a:path extrusionOk="0" h="1854213" w="1058276">
                  <a:moveTo>
                    <a:pt x="57802" y="0"/>
                  </a:moveTo>
                  <a:lnTo>
                    <a:pt x="1000474" y="0"/>
                  </a:lnTo>
                  <a:cubicBezTo>
                    <a:pt x="1015804" y="0"/>
                    <a:pt x="1030506" y="6090"/>
                    <a:pt x="1041346" y="16930"/>
                  </a:cubicBezTo>
                  <a:cubicBezTo>
                    <a:pt x="1052186" y="27770"/>
                    <a:pt x="1058276" y="42472"/>
                    <a:pt x="1058276" y="57802"/>
                  </a:cubicBezTo>
                  <a:lnTo>
                    <a:pt x="1058276" y="1796411"/>
                  </a:lnTo>
                  <a:cubicBezTo>
                    <a:pt x="1058276" y="1811741"/>
                    <a:pt x="1052186" y="1826443"/>
                    <a:pt x="1041346" y="1837283"/>
                  </a:cubicBezTo>
                  <a:cubicBezTo>
                    <a:pt x="1030506" y="1848123"/>
                    <a:pt x="1015804" y="1854213"/>
                    <a:pt x="1000474" y="1854213"/>
                  </a:cubicBezTo>
                  <a:lnTo>
                    <a:pt x="57802" y="1854213"/>
                  </a:lnTo>
                  <a:cubicBezTo>
                    <a:pt x="42472" y="1854213"/>
                    <a:pt x="27770" y="1848123"/>
                    <a:pt x="16930" y="1837283"/>
                  </a:cubicBezTo>
                  <a:cubicBezTo>
                    <a:pt x="6090" y="1826443"/>
                    <a:pt x="0" y="1811741"/>
                    <a:pt x="0" y="1796411"/>
                  </a:cubicBezTo>
                  <a:lnTo>
                    <a:pt x="0" y="57802"/>
                  </a:lnTo>
                  <a:cubicBezTo>
                    <a:pt x="0" y="42472"/>
                    <a:pt x="6090" y="27770"/>
                    <a:pt x="16930" y="16930"/>
                  </a:cubicBezTo>
                  <a:cubicBezTo>
                    <a:pt x="27770" y="6090"/>
                    <a:pt x="42472" y="0"/>
                    <a:pt x="57802" y="0"/>
                  </a:cubicBezTo>
                  <a:close/>
                </a:path>
              </a:pathLst>
            </a:custGeom>
            <a:solidFill>
              <a:srgbClr val="E8DCB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29"/>
          <p:cNvSpPr/>
          <p:nvPr/>
        </p:nvSpPr>
        <p:spPr>
          <a:xfrm>
            <a:off x="880784" y="1069740"/>
            <a:ext cx="1043140" cy="249049"/>
          </a:xfrm>
          <a:custGeom>
            <a:rect b="b" l="l" r="r" t="t"/>
            <a:pathLst>
              <a:path extrusionOk="0" h="498099" w="2086280">
                <a:moveTo>
                  <a:pt x="0" y="0"/>
                </a:moveTo>
                <a:lnTo>
                  <a:pt x="2086280" y="0"/>
                </a:lnTo>
                <a:lnTo>
                  <a:pt x="2086280" y="498099"/>
                </a:lnTo>
                <a:lnTo>
                  <a:pt x="0" y="4980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9"/>
          <p:cNvSpPr/>
          <p:nvPr/>
        </p:nvSpPr>
        <p:spPr>
          <a:xfrm>
            <a:off x="7183888" y="1069740"/>
            <a:ext cx="1043140" cy="249049"/>
          </a:xfrm>
          <a:custGeom>
            <a:rect b="b" l="l" r="r" t="t"/>
            <a:pathLst>
              <a:path extrusionOk="0" h="498099" w="2086280">
                <a:moveTo>
                  <a:pt x="0" y="0"/>
                </a:moveTo>
                <a:lnTo>
                  <a:pt x="2086280" y="0"/>
                </a:lnTo>
                <a:lnTo>
                  <a:pt x="2086280" y="498099"/>
                </a:lnTo>
                <a:lnTo>
                  <a:pt x="0" y="4980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9"/>
          <p:cNvSpPr txBox="1"/>
          <p:nvPr/>
        </p:nvSpPr>
        <p:spPr>
          <a:xfrm>
            <a:off x="1438543" y="890423"/>
            <a:ext cx="62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E778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Quelles datasets ?</a:t>
            </a:r>
            <a:endParaRPr sz="700">
              <a:solidFill>
                <a:srgbClr val="E7781C"/>
              </a:solidFill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6984869" y="2018209"/>
            <a:ext cx="1441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PIB &amp; RNB</a:t>
            </a:r>
            <a:endParaRPr sz="700"/>
          </a:p>
        </p:txBody>
      </p:sp>
      <p:sp>
        <p:nvSpPr>
          <p:cNvPr id="212" name="Google Shape;212;p29"/>
          <p:cNvSpPr txBox="1"/>
          <p:nvPr/>
        </p:nvSpPr>
        <p:spPr>
          <a:xfrm>
            <a:off x="6984869" y="2652549"/>
            <a:ext cx="1441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Production de poulet</a:t>
            </a:r>
            <a:endParaRPr sz="700"/>
          </a:p>
        </p:txBody>
      </p:sp>
      <p:sp>
        <p:nvSpPr>
          <p:cNvPr id="213" name="Google Shape;213;p29"/>
          <p:cNvSpPr txBox="1"/>
          <p:nvPr/>
        </p:nvSpPr>
        <p:spPr>
          <a:xfrm>
            <a:off x="6984869" y="3286889"/>
            <a:ext cx="1441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Importation de poulet</a:t>
            </a:r>
            <a:endParaRPr sz="700"/>
          </a:p>
        </p:txBody>
      </p:sp>
      <p:sp>
        <p:nvSpPr>
          <p:cNvPr id="214" name="Google Shape;214;p29"/>
          <p:cNvSpPr txBox="1"/>
          <p:nvPr/>
        </p:nvSpPr>
        <p:spPr>
          <a:xfrm>
            <a:off x="880766" y="2479339"/>
            <a:ext cx="1441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Dispo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alimentaire</a:t>
            </a:r>
            <a:endParaRPr sz="700"/>
          </a:p>
        </p:txBody>
      </p:sp>
      <p:sp>
        <p:nvSpPr>
          <p:cNvPr id="215" name="Google Shape;215;p29"/>
          <p:cNvSpPr txBox="1"/>
          <p:nvPr/>
        </p:nvSpPr>
        <p:spPr>
          <a:xfrm>
            <a:off x="789341" y="3465129"/>
            <a:ext cx="1441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Population</a:t>
            </a:r>
            <a:endParaRPr sz="700"/>
          </a:p>
        </p:txBody>
      </p:sp>
      <p:sp>
        <p:nvSpPr>
          <p:cNvPr id="216" name="Google Shape;216;p29"/>
          <p:cNvSpPr txBox="1"/>
          <p:nvPr/>
        </p:nvSpPr>
        <p:spPr>
          <a:xfrm>
            <a:off x="460592" y="1461031"/>
            <a:ext cx="188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Données de bases</a:t>
            </a:r>
            <a:endParaRPr sz="700"/>
          </a:p>
        </p:txBody>
      </p:sp>
      <p:sp>
        <p:nvSpPr>
          <p:cNvPr id="217" name="Google Shape;217;p29"/>
          <p:cNvSpPr txBox="1"/>
          <p:nvPr/>
        </p:nvSpPr>
        <p:spPr>
          <a:xfrm>
            <a:off x="6984869" y="1461031"/>
            <a:ext cx="144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Données en +</a:t>
            </a:r>
            <a:endParaRPr sz="700"/>
          </a:p>
        </p:txBody>
      </p:sp>
      <p:sp>
        <p:nvSpPr>
          <p:cNvPr id="218" name="Google Shape;218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460610" y="2412774"/>
            <a:ext cx="328729" cy="317970"/>
          </a:xfrm>
          <a:custGeom>
            <a:rect b="b" l="l" r="r" t="t"/>
            <a:pathLst>
              <a:path extrusionOk="0" h="635940" w="657457">
                <a:moveTo>
                  <a:pt x="0" y="0"/>
                </a:moveTo>
                <a:lnTo>
                  <a:pt x="657457" y="0"/>
                </a:lnTo>
                <a:lnTo>
                  <a:pt x="657457" y="635941"/>
                </a:lnTo>
                <a:lnTo>
                  <a:pt x="0" y="635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29"/>
          <p:cNvSpPr/>
          <p:nvPr/>
        </p:nvSpPr>
        <p:spPr>
          <a:xfrm>
            <a:off x="460597" y="3420905"/>
            <a:ext cx="392487" cy="301858"/>
          </a:xfrm>
          <a:custGeom>
            <a:rect b="b" l="l" r="r" t="t"/>
            <a:pathLst>
              <a:path extrusionOk="0" h="603716" w="784973">
                <a:moveTo>
                  <a:pt x="0" y="0"/>
                </a:moveTo>
                <a:lnTo>
                  <a:pt x="784973" y="0"/>
                </a:lnTo>
                <a:lnTo>
                  <a:pt x="784973" y="603716"/>
                </a:lnTo>
                <a:lnTo>
                  <a:pt x="0" y="603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21" name="Google Shape;2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8358" y="1556939"/>
            <a:ext cx="3607375" cy="2704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/>
          <p:nvPr/>
        </p:nvSpPr>
        <p:spPr>
          <a:xfrm>
            <a:off x="6777743" y="2575156"/>
            <a:ext cx="351071" cy="339581"/>
          </a:xfrm>
          <a:custGeom>
            <a:rect b="b" l="l" r="r" t="t"/>
            <a:pathLst>
              <a:path extrusionOk="0" h="679163" w="702142">
                <a:moveTo>
                  <a:pt x="0" y="0"/>
                </a:moveTo>
                <a:lnTo>
                  <a:pt x="702142" y="0"/>
                </a:lnTo>
                <a:lnTo>
                  <a:pt x="702142" y="679163"/>
                </a:lnTo>
                <a:lnTo>
                  <a:pt x="0" y="679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29"/>
          <p:cNvSpPr/>
          <p:nvPr/>
        </p:nvSpPr>
        <p:spPr>
          <a:xfrm>
            <a:off x="6778682" y="3235627"/>
            <a:ext cx="349213" cy="349213"/>
          </a:xfrm>
          <a:custGeom>
            <a:rect b="b" l="l" r="r" t="t"/>
            <a:pathLst>
              <a:path extrusionOk="0" h="698426" w="698426">
                <a:moveTo>
                  <a:pt x="0" y="0"/>
                </a:moveTo>
                <a:lnTo>
                  <a:pt x="698426" y="0"/>
                </a:lnTo>
                <a:lnTo>
                  <a:pt x="698426" y="698427"/>
                </a:lnTo>
                <a:lnTo>
                  <a:pt x="0" y="698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9"/>
          <p:cNvSpPr/>
          <p:nvPr/>
        </p:nvSpPr>
        <p:spPr>
          <a:xfrm>
            <a:off x="6782054" y="1983254"/>
            <a:ext cx="342468" cy="331260"/>
          </a:xfrm>
          <a:custGeom>
            <a:rect b="b" l="l" r="r" t="t"/>
            <a:pathLst>
              <a:path extrusionOk="0" h="662520" w="684937">
                <a:moveTo>
                  <a:pt x="0" y="0"/>
                </a:moveTo>
                <a:lnTo>
                  <a:pt x="684936" y="0"/>
                </a:lnTo>
                <a:lnTo>
                  <a:pt x="684936" y="662521"/>
                </a:lnTo>
                <a:lnTo>
                  <a:pt x="0" y="662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5" name="Google Shape;225;p29"/>
          <p:cNvGrpSpPr/>
          <p:nvPr/>
        </p:nvGrpSpPr>
        <p:grpSpPr>
          <a:xfrm>
            <a:off x="8402125" y="4340150"/>
            <a:ext cx="480013" cy="422350"/>
            <a:chOff x="8402125" y="4340150"/>
            <a:chExt cx="480013" cy="422350"/>
          </a:xfrm>
        </p:grpSpPr>
        <p:pic>
          <p:nvPicPr>
            <p:cNvPr id="226" name="Google Shape;226;p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402125" y="4340150"/>
              <a:ext cx="422350" cy="42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9"/>
            <p:cNvSpPr txBox="1"/>
            <p:nvPr/>
          </p:nvSpPr>
          <p:spPr>
            <a:xfrm>
              <a:off x="8551538" y="4414413"/>
              <a:ext cx="33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0</a:t>
              </a: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5</a:t>
              </a:r>
              <a:endParaRPr sz="100">
                <a:solidFill>
                  <a:srgbClr val="E8DCBF"/>
                </a:solidFill>
              </a:endParaRPr>
            </a:p>
          </p:txBody>
        </p:sp>
      </p:grpSp>
      <p:sp>
        <p:nvSpPr>
          <p:cNvPr id="228" name="Google Shape;228;p29"/>
          <p:cNvSpPr txBox="1"/>
          <p:nvPr/>
        </p:nvSpPr>
        <p:spPr>
          <a:xfrm>
            <a:off x="152392" y="-72080"/>
            <a:ext cx="108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FCB21E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01</a:t>
            </a:r>
            <a:endParaRPr sz="700"/>
          </a:p>
        </p:txBody>
      </p:sp>
      <p:sp>
        <p:nvSpPr>
          <p:cNvPr id="229" name="Google Shape;229;p29"/>
          <p:cNvSpPr txBox="1"/>
          <p:nvPr/>
        </p:nvSpPr>
        <p:spPr>
          <a:xfrm>
            <a:off x="1297360" y="7205"/>
            <a:ext cx="654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Analyse exploratoire</a:t>
            </a:r>
            <a:endParaRPr sz="100">
              <a:solidFill>
                <a:srgbClr val="7D632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b="0" l="0" r="0" t="8071"/>
          <a:stretch/>
        </p:blipFill>
        <p:spPr>
          <a:xfrm>
            <a:off x="0" y="-36925"/>
            <a:ext cx="9144003" cy="20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48524" y="2112225"/>
            <a:ext cx="220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Merged_df</a:t>
            </a:r>
            <a:endParaRPr sz="700">
              <a:solidFill>
                <a:srgbClr val="FC1C1C"/>
              </a:solidFill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-756325" y="2760834"/>
            <a:ext cx="3057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"/>
                <a:ea typeface="Fira Sans"/>
                <a:cs typeface="Fira Sans"/>
                <a:sym typeface="Fira Sans"/>
              </a:rPr>
              <a:t>Dataframe final</a:t>
            </a:r>
            <a:endParaRPr sz="1500"/>
          </a:p>
        </p:txBody>
      </p:sp>
      <p:grpSp>
        <p:nvGrpSpPr>
          <p:cNvPr id="237" name="Google Shape;237;p30"/>
          <p:cNvGrpSpPr/>
          <p:nvPr/>
        </p:nvGrpSpPr>
        <p:grpSpPr>
          <a:xfrm>
            <a:off x="2785119" y="2269574"/>
            <a:ext cx="1384361" cy="1384361"/>
            <a:chOff x="0" y="0"/>
            <a:chExt cx="812800" cy="812800"/>
          </a:xfrm>
        </p:grpSpPr>
        <p:sp>
          <p:nvSpPr>
            <p:cNvPr id="238" name="Google Shape;238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7781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>
                  <a:solidFill>
                    <a:srgbClr val="F1EEEA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- </a:t>
              </a:r>
              <a:r>
                <a:rPr lang="en" sz="3100">
                  <a:solidFill>
                    <a:srgbClr val="F1EEEA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200</a:t>
              </a:r>
              <a:endParaRPr b="1" sz="3100">
                <a:solidFill>
                  <a:srgbClr val="F1EEEA"/>
                </a:solidFill>
                <a:latin typeface="Berkshire Swash"/>
                <a:ea typeface="Berkshire Swash"/>
                <a:cs typeface="Berkshire Swash"/>
                <a:sym typeface="Berkshire Swash"/>
              </a:endParaRPr>
            </a:p>
          </p:txBody>
        </p:sp>
      </p:grpSp>
      <p:grpSp>
        <p:nvGrpSpPr>
          <p:cNvPr id="240" name="Google Shape;240;p30"/>
          <p:cNvGrpSpPr/>
          <p:nvPr/>
        </p:nvGrpSpPr>
        <p:grpSpPr>
          <a:xfrm>
            <a:off x="5022805" y="2269574"/>
            <a:ext cx="1384361" cy="1384361"/>
            <a:chOff x="0" y="0"/>
            <a:chExt cx="812800" cy="812800"/>
          </a:xfrm>
        </p:grpSpPr>
        <p:sp>
          <p:nvSpPr>
            <p:cNvPr id="241" name="Google Shape;241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7781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>
                  <a:solidFill>
                    <a:srgbClr val="F1EEEA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0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30"/>
          <p:cNvGrpSpPr/>
          <p:nvPr/>
        </p:nvGrpSpPr>
        <p:grpSpPr>
          <a:xfrm>
            <a:off x="7260490" y="2269574"/>
            <a:ext cx="1384361" cy="1384361"/>
            <a:chOff x="0" y="0"/>
            <a:chExt cx="812800" cy="812800"/>
          </a:xfrm>
        </p:grpSpPr>
        <p:sp>
          <p:nvSpPr>
            <p:cNvPr id="244" name="Google Shape;244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7781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>
                  <a:solidFill>
                    <a:srgbClr val="F1EEEA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0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30"/>
          <p:cNvSpPr txBox="1"/>
          <p:nvPr/>
        </p:nvSpPr>
        <p:spPr>
          <a:xfrm>
            <a:off x="7043475" y="4121900"/>
            <a:ext cx="197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Pas de doublon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7113444" y="3794242"/>
            <a:ext cx="168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Doublons</a:t>
            </a:r>
            <a:endParaRPr sz="700"/>
          </a:p>
        </p:txBody>
      </p:sp>
      <p:sp>
        <p:nvSpPr>
          <p:cNvPr id="248" name="Google Shape;248;p30"/>
          <p:cNvSpPr txBox="1"/>
          <p:nvPr/>
        </p:nvSpPr>
        <p:spPr>
          <a:xfrm>
            <a:off x="2636084" y="4121894"/>
            <a:ext cx="1682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172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lignes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&amp; 13 colonnes</a:t>
            </a:r>
            <a:endParaRPr sz="700"/>
          </a:p>
        </p:txBody>
      </p:sp>
      <p:sp>
        <p:nvSpPr>
          <p:cNvPr id="249" name="Google Shape;249;p30"/>
          <p:cNvSpPr txBox="1"/>
          <p:nvPr/>
        </p:nvSpPr>
        <p:spPr>
          <a:xfrm>
            <a:off x="4873769" y="4121894"/>
            <a:ext cx="1682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Pas de valeur manquante</a:t>
            </a:r>
            <a:endParaRPr sz="700"/>
          </a:p>
        </p:txBody>
      </p:sp>
      <p:sp>
        <p:nvSpPr>
          <p:cNvPr id="250" name="Google Shape;250;p30"/>
          <p:cNvSpPr txBox="1"/>
          <p:nvPr/>
        </p:nvSpPr>
        <p:spPr>
          <a:xfrm>
            <a:off x="2636084" y="3794242"/>
            <a:ext cx="168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Dimensions</a:t>
            </a:r>
            <a:endParaRPr sz="700"/>
          </a:p>
        </p:txBody>
      </p:sp>
      <p:sp>
        <p:nvSpPr>
          <p:cNvPr id="251" name="Google Shape;251;p30"/>
          <p:cNvSpPr txBox="1"/>
          <p:nvPr/>
        </p:nvSpPr>
        <p:spPr>
          <a:xfrm>
            <a:off x="4873769" y="3794242"/>
            <a:ext cx="168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7781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Erreurs</a:t>
            </a:r>
            <a:endParaRPr sz="700"/>
          </a:p>
        </p:txBody>
      </p:sp>
      <p:sp>
        <p:nvSpPr>
          <p:cNvPr id="252" name="Google Shape;252;p30"/>
          <p:cNvSpPr txBox="1"/>
          <p:nvPr>
            <p:ph idx="12" type="sldNum"/>
          </p:nvPr>
        </p:nvSpPr>
        <p:spPr>
          <a:xfrm>
            <a:off x="4419600" y="37877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4">
            <a:alphaModFix/>
          </a:blip>
          <a:srcRect b="41444" l="40920" r="40470" t="10918"/>
          <a:stretch/>
        </p:blipFill>
        <p:spPr>
          <a:xfrm flipH="1">
            <a:off x="445300" y="3201300"/>
            <a:ext cx="1253025" cy="144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30"/>
          <p:cNvGrpSpPr/>
          <p:nvPr/>
        </p:nvGrpSpPr>
        <p:grpSpPr>
          <a:xfrm>
            <a:off x="8402125" y="4340150"/>
            <a:ext cx="480013" cy="422350"/>
            <a:chOff x="8402125" y="4340150"/>
            <a:chExt cx="480013" cy="422350"/>
          </a:xfrm>
        </p:grpSpPr>
        <p:pic>
          <p:nvPicPr>
            <p:cNvPr id="255" name="Google Shape;255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02125" y="4340150"/>
              <a:ext cx="422350" cy="42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0"/>
            <p:cNvSpPr txBox="1"/>
            <p:nvPr/>
          </p:nvSpPr>
          <p:spPr>
            <a:xfrm>
              <a:off x="8551538" y="4414413"/>
              <a:ext cx="33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E8DCBF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06</a:t>
              </a:r>
              <a:endParaRPr sz="100">
                <a:solidFill>
                  <a:srgbClr val="E8DCBF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b="0" l="82089" r="0" t="0"/>
          <a:stretch/>
        </p:blipFill>
        <p:spPr>
          <a:xfrm>
            <a:off x="7506275" y="0"/>
            <a:ext cx="16377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850" y="3824100"/>
            <a:ext cx="431150" cy="4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/>
          <p:nvPr/>
        </p:nvSpPr>
        <p:spPr>
          <a:xfrm>
            <a:off x="818625" y="2709400"/>
            <a:ext cx="7620900" cy="5624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2265875" y="1349200"/>
            <a:ext cx="2844300" cy="1298400"/>
          </a:xfrm>
          <a:prstGeom prst="wedgeRoundRectCallout">
            <a:avLst>
              <a:gd fmla="val -66066" name="adj1"/>
              <a:gd fmla="val 9939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rgbClr val="E4D2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800">
                <a:solidFill>
                  <a:srgbClr val="FC1C1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Voyons le notebook !</a:t>
            </a:r>
            <a:endParaRPr sz="100">
              <a:solidFill>
                <a:srgbClr val="FC1C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3568">
            <a:off x="1055903" y="3274887"/>
            <a:ext cx="684245" cy="6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/>
          <p:nvPr/>
        </p:nvSpPr>
        <p:spPr>
          <a:xfrm>
            <a:off x="1334625" y="766713"/>
            <a:ext cx="769500" cy="753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0" r="82089" t="0"/>
          <a:stretch/>
        </p:blipFill>
        <p:spPr>
          <a:xfrm>
            <a:off x="0" y="0"/>
            <a:ext cx="163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152392" y="-72080"/>
            <a:ext cx="108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FCB21E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</a:t>
            </a:r>
            <a:r>
              <a:rPr lang="en" sz="6000">
                <a:solidFill>
                  <a:srgbClr val="FCB21E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2</a:t>
            </a:r>
            <a:endParaRPr sz="700"/>
          </a:p>
        </p:txBody>
      </p:sp>
      <p:sp>
        <p:nvSpPr>
          <p:cNvPr id="269" name="Google Shape;269;p31"/>
          <p:cNvSpPr txBox="1"/>
          <p:nvPr/>
        </p:nvSpPr>
        <p:spPr>
          <a:xfrm>
            <a:off x="1297360" y="235805"/>
            <a:ext cx="6549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7D632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Classification ascendante hierarchique</a:t>
            </a:r>
            <a:endParaRPr sz="100">
              <a:solidFill>
                <a:srgbClr val="7D6320"/>
              </a:solidFill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8494350" y="4008950"/>
            <a:ext cx="25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8DCBF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07</a:t>
            </a:r>
            <a:endParaRPr sz="100">
              <a:solidFill>
                <a:srgbClr val="E8DCB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850" y="3824100"/>
            <a:ext cx="431150" cy="4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/>
        </p:nvSpPr>
        <p:spPr>
          <a:xfrm>
            <a:off x="8494350" y="4008950"/>
            <a:ext cx="25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8DCBF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08</a:t>
            </a:r>
            <a:endParaRPr sz="100">
              <a:solidFill>
                <a:srgbClr val="E8DCB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EEA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250" y="3824100"/>
            <a:ext cx="431150" cy="4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/>
        </p:nvSpPr>
        <p:spPr>
          <a:xfrm>
            <a:off x="8265750" y="4008950"/>
            <a:ext cx="25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8DCBF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09</a:t>
            </a:r>
            <a:endParaRPr sz="100">
              <a:solidFill>
                <a:srgbClr val="E8DCB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